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</p:sldMasterIdLst>
  <p:notesMasterIdLst>
    <p:notesMasterId r:id="rId22"/>
  </p:notesMasterIdLst>
  <p:sldIdLst>
    <p:sldId id="256" r:id="rId2"/>
    <p:sldId id="288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85" r:id="rId17"/>
    <p:sldId id="286" r:id="rId18"/>
    <p:sldId id="289" r:id="rId19"/>
    <p:sldId id="290" r:id="rId20"/>
    <p:sldId id="271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17" autoAdjust="0"/>
    <p:restoredTop sz="94660"/>
  </p:normalViewPr>
  <p:slideViewPr>
    <p:cSldViewPr>
      <p:cViewPr varScale="1">
        <p:scale>
          <a:sx n="65" d="100"/>
          <a:sy n="65" d="100"/>
        </p:scale>
        <p:origin x="156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-2922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7052F8-B59D-42B0-AF5F-1796F5DB9512}" type="datetimeFigureOut">
              <a:rPr lang="ru-RU" smtClean="0"/>
              <a:pPr/>
              <a:t>10.02.2017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06ADD0-AC0E-4F99-B4FA-CDDDD0BB053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10.02.2017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10.02.2017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10.02.2017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10.02.2017</a:t>
            </a:fld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10.02.2017</a:t>
            </a:fld>
            <a:endParaRPr lang="ru-RU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10.02.2017</a:t>
            </a:fld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001000" cy="838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295400"/>
            <a:ext cx="3810000" cy="464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295400"/>
            <a:ext cx="3810000" cy="464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4A7310-746F-4BC8-BC53-BF7C75EDBD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10.02.2017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oleObject" Target="../embeddings/oleObject1.bin"/><Relationship Id="rId7" Type="http://schemas.openxmlformats.org/officeDocument/2006/relationships/image" Target="../media/image5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0166" y="2214554"/>
            <a:ext cx="7315208" cy="189436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dirty="0" smtClean="0">
                <a:solidFill>
                  <a:srgbClr val="00B050"/>
                </a:solidFill>
                <a:latin typeface="Comic Sans MS" pitchFamily="66" charset="0"/>
              </a:rPr>
              <a:t>Хромосомная теория наследственности</a:t>
            </a:r>
            <a:br>
              <a:rPr lang="ru-RU" sz="4800" dirty="0" smtClean="0">
                <a:solidFill>
                  <a:srgbClr val="00B050"/>
                </a:solidFill>
                <a:latin typeface="Comic Sans MS" pitchFamily="66" charset="0"/>
              </a:rPr>
            </a:br>
            <a:r>
              <a:rPr lang="ru-RU" sz="4800" dirty="0" smtClean="0">
                <a:solidFill>
                  <a:srgbClr val="00B050"/>
                </a:solidFill>
                <a:latin typeface="Comic Sans MS" pitchFamily="66" charset="0"/>
              </a:rPr>
              <a:t>                       </a:t>
            </a:r>
            <a:r>
              <a:rPr lang="ru-RU" sz="3200" dirty="0" smtClean="0">
                <a:solidFill>
                  <a:srgbClr val="00B050"/>
                </a:solidFill>
                <a:latin typeface="Comic Sans MS" pitchFamily="66" charset="0"/>
              </a:rPr>
              <a:t>10 класс</a:t>
            </a:r>
            <a:endParaRPr lang="ru-RU" sz="3200" dirty="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57884" y="6286496"/>
            <a:ext cx="3286116" cy="571504"/>
          </a:xfrm>
        </p:spPr>
        <p:txBody>
          <a:bodyPr>
            <a:normAutofit fontScale="92500"/>
          </a:bodyPr>
          <a:lstStyle/>
          <a:p>
            <a:r>
              <a:rPr lang="ru-RU" sz="2000" dirty="0" smtClean="0">
                <a:solidFill>
                  <a:srgbClr val="00B050"/>
                </a:solidFill>
                <a:latin typeface="Comic Sans MS" pitchFamily="66" charset="0"/>
              </a:rPr>
              <a:t>Циба Василя Руслановна</a:t>
            </a:r>
            <a:endParaRPr lang="ru-RU" sz="2000" dirty="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214282" y="6505588"/>
            <a:ext cx="2414582" cy="352412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fld id="{CA9E145F-970E-4777-95F2-84F4BA0088A8}" type="datetime1">
              <a:rPr kumimoji="0" lang="ru-RU" sz="3200" b="1" i="0" u="none" strike="noStrike" kern="1200" cap="none" spc="0" normalizeH="0" baseline="0" noProof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mic Sans MS" pitchFamily="66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t>10.02.2017</a:t>
            </a:fld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sz="4400" b="1" dirty="0" smtClean="0">
                <a:solidFill>
                  <a:srgbClr val="7030A0"/>
                </a:solidFill>
                <a:latin typeface="Comic Sans MS" pitchFamily="66" charset="0"/>
              </a:rPr>
              <a:t>Ответы к тесту</a:t>
            </a: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>
                <a:solidFill>
                  <a:srgbClr val="7030A0"/>
                </a:solidFill>
              </a:rPr>
              <a:t>(самопроверка)</a:t>
            </a:r>
            <a:endParaRPr lang="ru-RU" sz="4400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7030A0"/>
                </a:solidFill>
              </a:rPr>
              <a:t>1. Г. </a:t>
            </a:r>
          </a:p>
          <a:p>
            <a:r>
              <a:rPr lang="ru-RU" sz="3600" b="1" dirty="0" smtClean="0">
                <a:solidFill>
                  <a:srgbClr val="7030A0"/>
                </a:solidFill>
              </a:rPr>
              <a:t>2. В.  </a:t>
            </a:r>
          </a:p>
          <a:p>
            <a:r>
              <a:rPr lang="ru-RU" sz="3600" b="1" dirty="0" smtClean="0">
                <a:solidFill>
                  <a:srgbClr val="7030A0"/>
                </a:solidFill>
              </a:rPr>
              <a:t>3. Б.  </a:t>
            </a:r>
          </a:p>
          <a:p>
            <a:r>
              <a:rPr lang="ru-RU" sz="3600" b="1" dirty="0" smtClean="0">
                <a:solidFill>
                  <a:srgbClr val="7030A0"/>
                </a:solidFill>
              </a:rPr>
              <a:t>4. Б.  </a:t>
            </a:r>
          </a:p>
          <a:p>
            <a:r>
              <a:rPr lang="ru-RU" sz="3600" b="1" dirty="0" smtClean="0">
                <a:solidFill>
                  <a:srgbClr val="7030A0"/>
                </a:solidFill>
              </a:rPr>
              <a:t>5. А.   </a:t>
            </a:r>
          </a:p>
          <a:p>
            <a:r>
              <a:rPr lang="ru-RU" sz="3600" b="1" dirty="0" smtClean="0">
                <a:solidFill>
                  <a:srgbClr val="7030A0"/>
                </a:solidFill>
              </a:rPr>
              <a:t>6. Б.  </a:t>
            </a:r>
          </a:p>
          <a:p>
            <a:r>
              <a:rPr lang="ru-RU" sz="3600" b="1" dirty="0" smtClean="0">
                <a:solidFill>
                  <a:srgbClr val="7030A0"/>
                </a:solidFill>
              </a:rPr>
              <a:t>7. В.   </a:t>
            </a:r>
          </a:p>
          <a:p>
            <a:r>
              <a:rPr lang="ru-RU" sz="3600" b="1" dirty="0" smtClean="0">
                <a:solidFill>
                  <a:srgbClr val="7030A0"/>
                </a:solidFill>
              </a:rPr>
              <a:t>8. Б.</a:t>
            </a:r>
            <a:endParaRPr lang="ru-RU" sz="36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/>
              <a:t>Опыты Т.Моргана</a:t>
            </a:r>
          </a:p>
        </p:txBody>
      </p:sp>
      <p:sp>
        <p:nvSpPr>
          <p:cNvPr id="12291" name="Oval 5"/>
          <p:cNvSpPr>
            <a:spLocks noChangeArrowheads="1"/>
          </p:cNvSpPr>
          <p:nvPr/>
        </p:nvSpPr>
        <p:spPr bwMode="auto">
          <a:xfrm>
            <a:off x="1116013" y="1412875"/>
            <a:ext cx="288925" cy="30956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292" name="Oval 6"/>
          <p:cNvSpPr>
            <a:spLocks noChangeArrowheads="1"/>
          </p:cNvSpPr>
          <p:nvPr/>
        </p:nvSpPr>
        <p:spPr bwMode="auto">
          <a:xfrm>
            <a:off x="1476375" y="1412875"/>
            <a:ext cx="288925" cy="30956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293" name="Oval 7"/>
          <p:cNvSpPr>
            <a:spLocks noChangeArrowheads="1"/>
          </p:cNvSpPr>
          <p:nvPr/>
        </p:nvSpPr>
        <p:spPr bwMode="auto">
          <a:xfrm>
            <a:off x="2268538" y="1412875"/>
            <a:ext cx="288925" cy="30956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294" name="Oval 8"/>
          <p:cNvSpPr>
            <a:spLocks noChangeArrowheads="1"/>
          </p:cNvSpPr>
          <p:nvPr/>
        </p:nvSpPr>
        <p:spPr bwMode="auto">
          <a:xfrm>
            <a:off x="2627313" y="1412875"/>
            <a:ext cx="288925" cy="30956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295" name="Oval 9"/>
          <p:cNvSpPr>
            <a:spLocks noChangeArrowheads="1"/>
          </p:cNvSpPr>
          <p:nvPr/>
        </p:nvSpPr>
        <p:spPr bwMode="auto">
          <a:xfrm>
            <a:off x="6659563" y="1412875"/>
            <a:ext cx="288925" cy="30956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296" name="Oval 10"/>
          <p:cNvSpPr>
            <a:spLocks noChangeArrowheads="1"/>
          </p:cNvSpPr>
          <p:nvPr/>
        </p:nvSpPr>
        <p:spPr bwMode="auto">
          <a:xfrm>
            <a:off x="7164388" y="1412875"/>
            <a:ext cx="288925" cy="30956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297" name="Text Box 11"/>
          <p:cNvSpPr txBox="1">
            <a:spLocks noChangeArrowheads="1"/>
          </p:cNvSpPr>
          <p:nvPr/>
        </p:nvSpPr>
        <p:spPr bwMode="auto">
          <a:xfrm>
            <a:off x="1042988" y="4602163"/>
            <a:ext cx="8556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/>
              <a:t>цвет</a:t>
            </a:r>
          </a:p>
        </p:txBody>
      </p:sp>
      <p:sp>
        <p:nvSpPr>
          <p:cNvPr id="12298" name="Text Box 12"/>
          <p:cNvSpPr txBox="1">
            <a:spLocks noChangeArrowheads="1"/>
          </p:cNvSpPr>
          <p:nvPr/>
        </p:nvSpPr>
        <p:spPr bwMode="auto">
          <a:xfrm>
            <a:off x="2124075" y="4652963"/>
            <a:ext cx="11525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/>
              <a:t>форма</a:t>
            </a:r>
          </a:p>
        </p:txBody>
      </p:sp>
      <p:sp>
        <p:nvSpPr>
          <p:cNvPr id="12299" name="AutoShape 13"/>
          <p:cNvSpPr>
            <a:spLocks/>
          </p:cNvSpPr>
          <p:nvPr/>
        </p:nvSpPr>
        <p:spPr bwMode="auto">
          <a:xfrm rot="-5400000">
            <a:off x="1791494" y="4480719"/>
            <a:ext cx="431800" cy="1928812"/>
          </a:xfrm>
          <a:prstGeom prst="leftBrace">
            <a:avLst>
              <a:gd name="adj1" fmla="val 37224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300" name="Text Box 14"/>
          <p:cNvSpPr txBox="1">
            <a:spLocks noChangeArrowheads="1"/>
          </p:cNvSpPr>
          <p:nvPr/>
        </p:nvSpPr>
        <p:spPr bwMode="auto">
          <a:xfrm>
            <a:off x="611188" y="5661025"/>
            <a:ext cx="3600450" cy="8223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Разные пары гомологичных хромосом</a:t>
            </a:r>
          </a:p>
        </p:txBody>
      </p:sp>
      <p:sp>
        <p:nvSpPr>
          <p:cNvPr id="12301" name="Oval 15"/>
          <p:cNvSpPr>
            <a:spLocks noChangeArrowheads="1"/>
          </p:cNvSpPr>
          <p:nvPr/>
        </p:nvSpPr>
        <p:spPr bwMode="auto">
          <a:xfrm>
            <a:off x="1116013" y="2565400"/>
            <a:ext cx="288925" cy="4318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302" name="Oval 16"/>
          <p:cNvSpPr>
            <a:spLocks noChangeArrowheads="1"/>
          </p:cNvSpPr>
          <p:nvPr/>
        </p:nvSpPr>
        <p:spPr bwMode="auto">
          <a:xfrm>
            <a:off x="7164388" y="2349500"/>
            <a:ext cx="288925" cy="4318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303" name="Oval 17"/>
          <p:cNvSpPr>
            <a:spLocks noChangeArrowheads="1"/>
          </p:cNvSpPr>
          <p:nvPr/>
        </p:nvSpPr>
        <p:spPr bwMode="auto">
          <a:xfrm>
            <a:off x="6659563" y="2349500"/>
            <a:ext cx="288925" cy="4318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304" name="Oval 18"/>
          <p:cNvSpPr>
            <a:spLocks noChangeArrowheads="1"/>
          </p:cNvSpPr>
          <p:nvPr/>
        </p:nvSpPr>
        <p:spPr bwMode="auto">
          <a:xfrm>
            <a:off x="6659563" y="2924175"/>
            <a:ext cx="288925" cy="4318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305" name="Oval 19"/>
          <p:cNvSpPr>
            <a:spLocks noChangeArrowheads="1"/>
          </p:cNvSpPr>
          <p:nvPr/>
        </p:nvSpPr>
        <p:spPr bwMode="auto">
          <a:xfrm>
            <a:off x="7164388" y="2924175"/>
            <a:ext cx="288925" cy="4318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306" name="Oval 20"/>
          <p:cNvSpPr>
            <a:spLocks noChangeArrowheads="1"/>
          </p:cNvSpPr>
          <p:nvPr/>
        </p:nvSpPr>
        <p:spPr bwMode="auto">
          <a:xfrm>
            <a:off x="2627313" y="2636838"/>
            <a:ext cx="288925" cy="4318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307" name="Oval 21"/>
          <p:cNvSpPr>
            <a:spLocks noChangeArrowheads="1"/>
          </p:cNvSpPr>
          <p:nvPr/>
        </p:nvSpPr>
        <p:spPr bwMode="auto">
          <a:xfrm>
            <a:off x="2268538" y="2636838"/>
            <a:ext cx="288925" cy="4318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308" name="Oval 22"/>
          <p:cNvSpPr>
            <a:spLocks noChangeArrowheads="1"/>
          </p:cNvSpPr>
          <p:nvPr/>
        </p:nvSpPr>
        <p:spPr bwMode="auto">
          <a:xfrm>
            <a:off x="1476375" y="2565400"/>
            <a:ext cx="288925" cy="4318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309" name="Text Box 23"/>
          <p:cNvSpPr txBox="1">
            <a:spLocks noChangeArrowheads="1"/>
          </p:cNvSpPr>
          <p:nvPr/>
        </p:nvSpPr>
        <p:spPr bwMode="auto">
          <a:xfrm>
            <a:off x="5292725" y="4745038"/>
            <a:ext cx="34956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Одна пара</a:t>
            </a:r>
          </a:p>
          <a:p>
            <a:r>
              <a:rPr lang="ru-RU" sz="2400"/>
              <a:t>гомологичных хромосом</a:t>
            </a:r>
          </a:p>
        </p:txBody>
      </p:sp>
      <p:sp>
        <p:nvSpPr>
          <p:cNvPr id="12310" name="AutoShape 25"/>
          <p:cNvSpPr>
            <a:spLocks noChangeArrowheads="1"/>
          </p:cNvSpPr>
          <p:nvPr/>
        </p:nvSpPr>
        <p:spPr bwMode="auto">
          <a:xfrm>
            <a:off x="5286380" y="1142984"/>
            <a:ext cx="936625" cy="360363"/>
          </a:xfrm>
          <a:prstGeom prst="wedgeRectCallout">
            <a:avLst>
              <a:gd name="adj1" fmla="val 99324"/>
              <a:gd name="adj2" fmla="val 338986"/>
            </a:avLst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12311" name="Text Box 26"/>
          <p:cNvSpPr txBox="1">
            <a:spLocks noChangeArrowheads="1"/>
          </p:cNvSpPr>
          <p:nvPr/>
        </p:nvSpPr>
        <p:spPr bwMode="auto">
          <a:xfrm>
            <a:off x="5357818" y="1142984"/>
            <a:ext cx="760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dirty="0"/>
              <a:t>цвет</a:t>
            </a:r>
          </a:p>
        </p:txBody>
      </p:sp>
      <p:sp>
        <p:nvSpPr>
          <p:cNvPr id="12312" name="AutoShape 27"/>
          <p:cNvSpPr>
            <a:spLocks noChangeArrowheads="1"/>
          </p:cNvSpPr>
          <p:nvPr/>
        </p:nvSpPr>
        <p:spPr bwMode="auto">
          <a:xfrm>
            <a:off x="4427538" y="2205038"/>
            <a:ext cx="1296987" cy="360362"/>
          </a:xfrm>
          <a:prstGeom prst="wedgeRectCallout">
            <a:avLst>
              <a:gd name="adj1" fmla="val 131273"/>
              <a:gd name="adj2" fmla="val 204625"/>
            </a:avLst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12313" name="Text Box 28"/>
          <p:cNvSpPr txBox="1">
            <a:spLocks noChangeArrowheads="1"/>
          </p:cNvSpPr>
          <p:nvPr/>
        </p:nvSpPr>
        <p:spPr bwMode="auto">
          <a:xfrm>
            <a:off x="4572000" y="2108200"/>
            <a:ext cx="1014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/>
              <a:t>форма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Oval 4"/>
          <p:cNvSpPr>
            <a:spLocks noChangeArrowheads="1"/>
          </p:cNvSpPr>
          <p:nvPr/>
        </p:nvSpPr>
        <p:spPr bwMode="auto">
          <a:xfrm>
            <a:off x="928662" y="2060575"/>
            <a:ext cx="835051" cy="287972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dirty="0"/>
              <a:t>А</a:t>
            </a:r>
          </a:p>
          <a:p>
            <a:pPr algn="ctr"/>
            <a:r>
              <a:rPr lang="ru-RU" sz="2800" dirty="0"/>
              <a:t>В</a:t>
            </a:r>
          </a:p>
          <a:p>
            <a:pPr algn="ctr"/>
            <a:r>
              <a:rPr lang="ru-RU" sz="2800" dirty="0"/>
              <a:t>С</a:t>
            </a:r>
          </a:p>
          <a:p>
            <a:pPr algn="ctr"/>
            <a:r>
              <a:rPr lang="en-US" sz="2800" dirty="0"/>
              <a:t>D</a:t>
            </a:r>
            <a:endParaRPr lang="ru-RU" sz="2800" dirty="0"/>
          </a:p>
        </p:txBody>
      </p:sp>
      <p:sp>
        <p:nvSpPr>
          <p:cNvPr id="13315" name="Line 5"/>
          <p:cNvSpPr>
            <a:spLocks noChangeShapeType="1"/>
          </p:cNvSpPr>
          <p:nvPr/>
        </p:nvSpPr>
        <p:spPr bwMode="auto">
          <a:xfrm>
            <a:off x="1619250" y="4437063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3316" name="AutoShape 6"/>
          <p:cNvSpPr>
            <a:spLocks/>
          </p:cNvSpPr>
          <p:nvPr/>
        </p:nvSpPr>
        <p:spPr bwMode="auto">
          <a:xfrm rot="10800000">
            <a:off x="1979613" y="2781300"/>
            <a:ext cx="431800" cy="1584325"/>
          </a:xfrm>
          <a:prstGeom prst="leftBrace">
            <a:avLst>
              <a:gd name="adj1" fmla="val 30576"/>
              <a:gd name="adj2" fmla="val 53301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17" name="Text Box 7"/>
          <p:cNvSpPr txBox="1">
            <a:spLocks noChangeArrowheads="1"/>
          </p:cNvSpPr>
          <p:nvPr/>
        </p:nvSpPr>
        <p:spPr bwMode="auto">
          <a:xfrm>
            <a:off x="2560638" y="3284538"/>
            <a:ext cx="294798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/>
              <a:t>Группа сцепления</a:t>
            </a:r>
          </a:p>
        </p:txBody>
      </p:sp>
      <p:sp>
        <p:nvSpPr>
          <p:cNvPr id="13318" name="Text Box 8"/>
          <p:cNvSpPr txBox="1">
            <a:spLocks noChangeArrowheads="1"/>
          </p:cNvSpPr>
          <p:nvPr/>
        </p:nvSpPr>
        <p:spPr bwMode="auto">
          <a:xfrm>
            <a:off x="2214546" y="1857375"/>
            <a:ext cx="6500857" cy="9541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800" dirty="0"/>
              <a:t>Не подчиняются </a:t>
            </a:r>
            <a:r>
              <a:rPr lang="en-US" sz="2800" dirty="0"/>
              <a:t>III</a:t>
            </a:r>
            <a:r>
              <a:rPr lang="ru-RU" sz="2800" dirty="0"/>
              <a:t> закону Менделя – </a:t>
            </a:r>
          </a:p>
          <a:p>
            <a:r>
              <a:rPr lang="ru-RU" sz="2800" dirty="0"/>
              <a:t>закону независимого наследования!</a:t>
            </a:r>
          </a:p>
        </p:txBody>
      </p:sp>
      <p:sp>
        <p:nvSpPr>
          <p:cNvPr id="9223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/>
              <a:t>Сцепленные гены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294688" cy="8382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7030A0"/>
                </a:solidFill>
              </a:rPr>
              <a:t>Т.Морган (1866 – 1945). </a:t>
            </a:r>
          </a:p>
        </p:txBody>
      </p:sp>
      <p:pic>
        <p:nvPicPr>
          <p:cNvPr id="14339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38" y="1357313"/>
            <a:ext cx="6500812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/>
              <a:t>Мушка дрозофила</a:t>
            </a:r>
          </a:p>
        </p:txBody>
      </p:sp>
      <p:pic>
        <p:nvPicPr>
          <p:cNvPr id="1536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" y="1714500"/>
            <a:ext cx="7112000" cy="473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title"/>
          </p:nvPr>
        </p:nvSpPr>
        <p:spPr>
          <a:xfrm>
            <a:off x="611188" y="404813"/>
            <a:ext cx="8001000" cy="8382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7030A0"/>
                </a:solidFill>
                <a:latin typeface="Comic Sans MS" pitchFamily="66" charset="0"/>
              </a:rPr>
              <a:t>Скрещивание чистых линий дрозофилы</a:t>
            </a: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827088" y="1196975"/>
            <a:ext cx="1627187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solidFill>
                  <a:srgbClr val="FF3300"/>
                </a:solidFill>
              </a:rPr>
              <a:t>Цвет:</a:t>
            </a:r>
          </a:p>
          <a:p>
            <a:endParaRPr lang="ru-RU" sz="2800">
              <a:solidFill>
                <a:srgbClr val="FF3300"/>
              </a:solidFill>
            </a:endParaRPr>
          </a:p>
          <a:p>
            <a:r>
              <a:rPr lang="ru-RU" sz="2800">
                <a:solidFill>
                  <a:srgbClr val="FF3300"/>
                </a:solidFill>
              </a:rPr>
              <a:t>Форма</a:t>
            </a:r>
          </a:p>
          <a:p>
            <a:r>
              <a:rPr lang="ru-RU" sz="2800">
                <a:solidFill>
                  <a:srgbClr val="FF3300"/>
                </a:solidFill>
              </a:rPr>
              <a:t>крыльев</a:t>
            </a:r>
            <a:r>
              <a:rPr lang="ru-RU" sz="2400">
                <a:solidFill>
                  <a:srgbClr val="FF3300"/>
                </a:solidFill>
              </a:rPr>
              <a:t>:</a:t>
            </a: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2319338" y="1073150"/>
            <a:ext cx="22415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/>
              <a:t>А – серое тело</a:t>
            </a:r>
          </a:p>
          <a:p>
            <a:r>
              <a:rPr lang="ru-RU" sz="2400"/>
              <a:t>а  – черное тело</a:t>
            </a: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2319338" y="2133600"/>
            <a:ext cx="228441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/>
              <a:t>В – нормальные</a:t>
            </a:r>
          </a:p>
          <a:p>
            <a:r>
              <a:rPr lang="ru-RU" sz="2400"/>
              <a:t>в – короткие </a:t>
            </a:r>
          </a:p>
        </p:txBody>
      </p:sp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1692275" y="2997200"/>
            <a:ext cx="9556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/>
              <a:t>Р: </a:t>
            </a:r>
          </a:p>
        </p:txBody>
      </p:sp>
      <p:sp>
        <p:nvSpPr>
          <p:cNvPr id="11281" name="Text Box 17"/>
          <p:cNvSpPr txBox="1">
            <a:spLocks noChangeArrowheads="1"/>
          </p:cNvSpPr>
          <p:nvPr/>
        </p:nvSpPr>
        <p:spPr bwMode="auto">
          <a:xfrm>
            <a:off x="2195513" y="2997200"/>
            <a:ext cx="2751137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/>
              <a:t>ААВВ   х     аавв</a:t>
            </a:r>
          </a:p>
          <a:p>
            <a:r>
              <a:rPr lang="ru-RU" sz="2800"/>
              <a:t>  с.  н              ч. к</a:t>
            </a:r>
          </a:p>
        </p:txBody>
      </p:sp>
      <p:sp>
        <p:nvSpPr>
          <p:cNvPr id="11282" name="Text Box 18"/>
          <p:cNvSpPr txBox="1">
            <a:spLocks noChangeArrowheads="1"/>
          </p:cNvSpPr>
          <p:nvPr/>
        </p:nvSpPr>
        <p:spPr bwMode="auto">
          <a:xfrm>
            <a:off x="1819275" y="4581525"/>
            <a:ext cx="3681413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/>
              <a:t>F</a:t>
            </a:r>
            <a:r>
              <a:rPr lang="ru-RU" sz="2800"/>
              <a:t>:          АаВв</a:t>
            </a:r>
          </a:p>
          <a:p>
            <a:r>
              <a:rPr lang="ru-RU" sz="2400"/>
              <a:t>Единообразное поколение</a:t>
            </a:r>
          </a:p>
        </p:txBody>
      </p:sp>
      <p:sp>
        <p:nvSpPr>
          <p:cNvPr id="11283" name="Text Box 19"/>
          <p:cNvSpPr txBox="1">
            <a:spLocks noChangeArrowheads="1"/>
          </p:cNvSpPr>
          <p:nvPr/>
        </p:nvSpPr>
        <p:spPr bwMode="auto">
          <a:xfrm>
            <a:off x="900113" y="3763963"/>
            <a:ext cx="1327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rgbClr val="FF3300"/>
                </a:solidFill>
              </a:rPr>
              <a:t>Гаметы:</a:t>
            </a:r>
          </a:p>
        </p:txBody>
      </p:sp>
      <p:sp>
        <p:nvSpPr>
          <p:cNvPr id="11284" name="Oval 20"/>
          <p:cNvSpPr>
            <a:spLocks noChangeArrowheads="1"/>
          </p:cNvSpPr>
          <p:nvPr/>
        </p:nvSpPr>
        <p:spPr bwMode="auto">
          <a:xfrm>
            <a:off x="2411413" y="3860800"/>
            <a:ext cx="576262" cy="50323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/>
              <a:t>АВ</a:t>
            </a:r>
          </a:p>
        </p:txBody>
      </p:sp>
      <p:sp>
        <p:nvSpPr>
          <p:cNvPr id="11286" name="Oval 22"/>
          <p:cNvSpPr>
            <a:spLocks noChangeArrowheads="1"/>
          </p:cNvSpPr>
          <p:nvPr/>
        </p:nvSpPr>
        <p:spPr bwMode="auto">
          <a:xfrm>
            <a:off x="4284663" y="3860800"/>
            <a:ext cx="503237" cy="50323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/>
              <a:t>ав</a:t>
            </a:r>
          </a:p>
        </p:txBody>
      </p:sp>
      <p:sp>
        <p:nvSpPr>
          <p:cNvPr id="11289" name="Oval 25"/>
          <p:cNvSpPr>
            <a:spLocks noChangeArrowheads="1"/>
          </p:cNvSpPr>
          <p:nvPr/>
        </p:nvSpPr>
        <p:spPr bwMode="auto">
          <a:xfrm>
            <a:off x="5643570" y="1341438"/>
            <a:ext cx="584193" cy="2159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90" name="Oval 26"/>
          <p:cNvSpPr>
            <a:spLocks noChangeArrowheads="1"/>
          </p:cNvSpPr>
          <p:nvPr/>
        </p:nvSpPr>
        <p:spPr bwMode="auto">
          <a:xfrm>
            <a:off x="6372224" y="1341438"/>
            <a:ext cx="485791" cy="2159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91" name="Oval 27"/>
          <p:cNvSpPr>
            <a:spLocks noChangeArrowheads="1"/>
          </p:cNvSpPr>
          <p:nvPr/>
        </p:nvSpPr>
        <p:spPr bwMode="auto">
          <a:xfrm>
            <a:off x="7072330" y="1412875"/>
            <a:ext cx="450833" cy="2159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92" name="Oval 28"/>
          <p:cNvSpPr>
            <a:spLocks noChangeArrowheads="1"/>
          </p:cNvSpPr>
          <p:nvPr/>
        </p:nvSpPr>
        <p:spPr bwMode="auto">
          <a:xfrm>
            <a:off x="7667624" y="1412875"/>
            <a:ext cx="619151" cy="2159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93" name="Oval 29"/>
          <p:cNvSpPr>
            <a:spLocks noChangeArrowheads="1"/>
          </p:cNvSpPr>
          <p:nvPr/>
        </p:nvSpPr>
        <p:spPr bwMode="auto">
          <a:xfrm>
            <a:off x="5940425" y="1773238"/>
            <a:ext cx="285750" cy="433387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>
                <a:solidFill>
                  <a:srgbClr val="FF3300"/>
                </a:solidFill>
              </a:rPr>
              <a:t>А</a:t>
            </a:r>
          </a:p>
        </p:txBody>
      </p:sp>
      <p:sp>
        <p:nvSpPr>
          <p:cNvPr id="11296" name="Oval 32"/>
          <p:cNvSpPr>
            <a:spLocks noChangeArrowheads="1"/>
          </p:cNvSpPr>
          <p:nvPr/>
        </p:nvSpPr>
        <p:spPr bwMode="auto">
          <a:xfrm>
            <a:off x="5940425" y="2420938"/>
            <a:ext cx="287338" cy="5556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>
                <a:solidFill>
                  <a:srgbClr val="FF3300"/>
                </a:solidFill>
              </a:rPr>
              <a:t>В</a:t>
            </a:r>
          </a:p>
        </p:txBody>
      </p:sp>
      <p:sp>
        <p:nvSpPr>
          <p:cNvPr id="11297" name="Oval 33"/>
          <p:cNvSpPr>
            <a:spLocks noChangeArrowheads="1"/>
          </p:cNvSpPr>
          <p:nvPr/>
        </p:nvSpPr>
        <p:spPr bwMode="auto">
          <a:xfrm>
            <a:off x="6372225" y="1700213"/>
            <a:ext cx="287338" cy="5556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>
                <a:solidFill>
                  <a:srgbClr val="FF3300"/>
                </a:solidFill>
              </a:rPr>
              <a:t>А</a:t>
            </a:r>
          </a:p>
        </p:txBody>
      </p:sp>
      <p:sp>
        <p:nvSpPr>
          <p:cNvPr id="11298" name="Oval 34"/>
          <p:cNvSpPr>
            <a:spLocks noChangeArrowheads="1"/>
          </p:cNvSpPr>
          <p:nvPr/>
        </p:nvSpPr>
        <p:spPr bwMode="auto">
          <a:xfrm>
            <a:off x="6372225" y="2420938"/>
            <a:ext cx="287338" cy="5556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>
                <a:solidFill>
                  <a:srgbClr val="FF3300"/>
                </a:solidFill>
              </a:rPr>
              <a:t>В</a:t>
            </a:r>
          </a:p>
        </p:txBody>
      </p:sp>
      <p:sp>
        <p:nvSpPr>
          <p:cNvPr id="11299" name="Oval 35"/>
          <p:cNvSpPr>
            <a:spLocks noChangeArrowheads="1"/>
          </p:cNvSpPr>
          <p:nvPr/>
        </p:nvSpPr>
        <p:spPr bwMode="auto">
          <a:xfrm>
            <a:off x="7235825" y="1700213"/>
            <a:ext cx="287338" cy="5556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>
                <a:solidFill>
                  <a:srgbClr val="FF3300"/>
                </a:solidFill>
              </a:rPr>
              <a:t>а</a:t>
            </a:r>
          </a:p>
        </p:txBody>
      </p:sp>
      <p:sp>
        <p:nvSpPr>
          <p:cNvPr id="11300" name="Oval 36"/>
          <p:cNvSpPr>
            <a:spLocks noChangeArrowheads="1"/>
          </p:cNvSpPr>
          <p:nvPr/>
        </p:nvSpPr>
        <p:spPr bwMode="auto">
          <a:xfrm>
            <a:off x="7235825" y="2349500"/>
            <a:ext cx="287338" cy="5556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>
                <a:solidFill>
                  <a:srgbClr val="FF3300"/>
                </a:solidFill>
              </a:rPr>
              <a:t>в</a:t>
            </a:r>
          </a:p>
        </p:txBody>
      </p:sp>
      <p:sp>
        <p:nvSpPr>
          <p:cNvPr id="11301" name="Oval 37"/>
          <p:cNvSpPr>
            <a:spLocks noChangeArrowheads="1"/>
          </p:cNvSpPr>
          <p:nvPr/>
        </p:nvSpPr>
        <p:spPr bwMode="auto">
          <a:xfrm>
            <a:off x="7667625" y="1700213"/>
            <a:ext cx="287338" cy="5556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>
                <a:solidFill>
                  <a:srgbClr val="FF3300"/>
                </a:solidFill>
              </a:rPr>
              <a:t>а</a:t>
            </a:r>
          </a:p>
        </p:txBody>
      </p:sp>
      <p:sp>
        <p:nvSpPr>
          <p:cNvPr id="11302" name="Oval 38"/>
          <p:cNvSpPr>
            <a:spLocks noChangeArrowheads="1"/>
          </p:cNvSpPr>
          <p:nvPr/>
        </p:nvSpPr>
        <p:spPr bwMode="auto">
          <a:xfrm>
            <a:off x="7667625" y="2349500"/>
            <a:ext cx="287338" cy="5556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>
                <a:solidFill>
                  <a:srgbClr val="FF3300"/>
                </a:solidFill>
              </a:rPr>
              <a:t>в</a:t>
            </a:r>
          </a:p>
        </p:txBody>
      </p:sp>
      <p:sp>
        <p:nvSpPr>
          <p:cNvPr id="11310" name="Text Box 46"/>
          <p:cNvSpPr txBox="1">
            <a:spLocks noChangeArrowheads="1"/>
          </p:cNvSpPr>
          <p:nvPr/>
        </p:nvSpPr>
        <p:spPr bwMode="auto">
          <a:xfrm>
            <a:off x="6784975" y="20828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Х</a:t>
            </a:r>
          </a:p>
        </p:txBody>
      </p:sp>
      <p:grpSp>
        <p:nvGrpSpPr>
          <p:cNvPr id="2" name="Group 54"/>
          <p:cNvGrpSpPr>
            <a:grpSpLocks/>
          </p:cNvGrpSpPr>
          <p:nvPr/>
        </p:nvGrpSpPr>
        <p:grpSpPr bwMode="auto">
          <a:xfrm>
            <a:off x="6072198" y="3860800"/>
            <a:ext cx="1500198" cy="2159000"/>
            <a:chOff x="4150" y="2432"/>
            <a:chExt cx="453" cy="1360"/>
          </a:xfrm>
        </p:grpSpPr>
        <p:sp>
          <p:nvSpPr>
            <p:cNvPr id="16412" name="Oval 47"/>
            <p:cNvSpPr>
              <a:spLocks noChangeArrowheads="1"/>
            </p:cNvSpPr>
            <p:nvPr/>
          </p:nvSpPr>
          <p:spPr bwMode="auto">
            <a:xfrm>
              <a:off x="4150" y="2432"/>
              <a:ext cx="181" cy="13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sz="2800" b="1" dirty="0">
                  <a:solidFill>
                    <a:schemeClr val="bg1"/>
                  </a:solidFill>
                </a:rPr>
                <a:t>А</a:t>
              </a:r>
            </a:p>
            <a:p>
              <a:pPr algn="ctr"/>
              <a:r>
                <a:rPr lang="ru-RU" sz="2800" b="1" dirty="0">
                  <a:solidFill>
                    <a:schemeClr val="bg1"/>
                  </a:solidFill>
                </a:rPr>
                <a:t>В</a:t>
              </a:r>
            </a:p>
          </p:txBody>
        </p:sp>
        <p:sp>
          <p:nvSpPr>
            <p:cNvPr id="16413" name="Oval 48"/>
            <p:cNvSpPr>
              <a:spLocks noChangeArrowheads="1"/>
            </p:cNvSpPr>
            <p:nvPr/>
          </p:nvSpPr>
          <p:spPr bwMode="auto">
            <a:xfrm>
              <a:off x="4422" y="2432"/>
              <a:ext cx="181" cy="13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2800" b="1">
                <a:solidFill>
                  <a:schemeClr val="bg1"/>
                </a:solidFill>
              </a:endParaRPr>
            </a:p>
            <a:p>
              <a:pPr algn="ctr"/>
              <a:r>
                <a:rPr lang="ru-RU" sz="2800" b="1">
                  <a:solidFill>
                    <a:schemeClr val="bg1"/>
                  </a:solidFill>
                </a:rPr>
                <a:t>а</a:t>
              </a:r>
            </a:p>
            <a:p>
              <a:pPr algn="ctr"/>
              <a:r>
                <a:rPr lang="ru-RU" sz="2800" b="1">
                  <a:solidFill>
                    <a:schemeClr val="bg1"/>
                  </a:solidFill>
                </a:rPr>
                <a:t>в</a:t>
              </a:r>
            </a:p>
            <a:p>
              <a:pPr algn="ctr"/>
              <a:endParaRPr lang="ru-RU" sz="2800" b="1">
                <a:solidFill>
                  <a:schemeClr val="bg1"/>
                </a:solidFill>
              </a:endParaRPr>
            </a:p>
          </p:txBody>
        </p:sp>
      </p:grpSp>
      <p:sp>
        <p:nvSpPr>
          <p:cNvPr id="11316" name="AutoShape 52"/>
          <p:cNvSpPr>
            <a:spLocks noChangeArrowheads="1"/>
          </p:cNvSpPr>
          <p:nvPr/>
        </p:nvSpPr>
        <p:spPr bwMode="auto">
          <a:xfrm>
            <a:off x="5292725" y="3213100"/>
            <a:ext cx="574675" cy="1944688"/>
          </a:xfrm>
          <a:prstGeom prst="curvedRightArrow">
            <a:avLst>
              <a:gd name="adj1" fmla="val 19145"/>
              <a:gd name="adj2" fmla="val 135359"/>
              <a:gd name="adj3" fmla="val 33333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317" name="AutoShape 53"/>
          <p:cNvSpPr>
            <a:spLocks noChangeArrowheads="1"/>
          </p:cNvSpPr>
          <p:nvPr/>
        </p:nvSpPr>
        <p:spPr bwMode="auto">
          <a:xfrm>
            <a:off x="7956550" y="3213100"/>
            <a:ext cx="719138" cy="1944688"/>
          </a:xfrm>
          <a:prstGeom prst="curvedLeftArrow">
            <a:avLst>
              <a:gd name="adj1" fmla="val 17415"/>
              <a:gd name="adj2" fmla="val 80838"/>
              <a:gd name="adj3" fmla="val 17218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8" presetClass="entr" presetSubtype="0" ac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1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1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2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1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1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1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7" dur="500"/>
                                        <p:tgtEl>
                                          <p:spTgt spid="11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0" dur="500"/>
                                        <p:tgtEl>
                                          <p:spTgt spid="11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3" dur="500"/>
                                        <p:tgtEl>
                                          <p:spTgt spid="11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6" dur="500"/>
                                        <p:tgtEl>
                                          <p:spTgt spid="11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9" dur="500"/>
                                        <p:tgtEl>
                                          <p:spTgt spid="11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2" dur="500"/>
                                        <p:tgtEl>
                                          <p:spTgt spid="11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5" dur="500"/>
                                        <p:tgtEl>
                                          <p:spTgt spid="11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8" dur="500"/>
                                        <p:tgtEl>
                                          <p:spTgt spid="11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1" dur="500"/>
                                        <p:tgtEl>
                                          <p:spTgt spid="11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4" dur="500"/>
                                        <p:tgtEl>
                                          <p:spTgt spid="11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7" dur="500"/>
                                        <p:tgtEl>
                                          <p:spTgt spid="11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0" dur="500"/>
                                        <p:tgtEl>
                                          <p:spTgt spid="11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3" dur="500"/>
                                        <p:tgtEl>
                                          <p:spTgt spid="11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9" dur="500"/>
                                        <p:tgtEl>
                                          <p:spTgt spid="11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2" dur="500"/>
                                        <p:tgtEl>
                                          <p:spTgt spid="11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9" grpId="0"/>
      <p:bldP spid="11270" grpId="0"/>
      <p:bldP spid="11271" grpId="0"/>
      <p:bldP spid="11272" grpId="0"/>
      <p:bldP spid="11272" grpId="1"/>
      <p:bldP spid="11281" grpId="0"/>
      <p:bldP spid="11282" grpId="0"/>
      <p:bldP spid="11283" grpId="0"/>
      <p:bldP spid="11284" grpId="0" animBg="1"/>
      <p:bldP spid="11286" grpId="0" animBg="1"/>
      <p:bldP spid="11289" grpId="0" animBg="1"/>
      <p:bldP spid="11290" grpId="0" animBg="1"/>
      <p:bldP spid="11291" grpId="0" animBg="1"/>
      <p:bldP spid="11292" grpId="0" animBg="1"/>
      <p:bldP spid="11293" grpId="0" animBg="1"/>
      <p:bldP spid="11296" grpId="0" animBg="1"/>
      <p:bldP spid="11297" grpId="0" animBg="1"/>
      <p:bldP spid="11298" grpId="0" animBg="1"/>
      <p:bldP spid="11299" grpId="0" animBg="1"/>
      <p:bldP spid="11300" grpId="0" animBg="1"/>
      <p:bldP spid="11301" grpId="0" animBg="1"/>
      <p:bldP spid="11302" grpId="0" animBg="1"/>
      <p:bldP spid="11310" grpId="0"/>
      <p:bldP spid="11316" grpId="0" animBg="1"/>
      <p:bldP spid="113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467600" cy="7969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7030A0"/>
                </a:solidFill>
                <a:latin typeface="Comic Sans MS" pitchFamily="66" charset="0"/>
              </a:rPr>
              <a:t>Скрещивание гибридов между собой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928662" y="1125538"/>
            <a:ext cx="1266851" cy="2159000"/>
            <a:chOff x="4150" y="2432"/>
            <a:chExt cx="453" cy="1360"/>
          </a:xfrm>
        </p:grpSpPr>
        <p:sp>
          <p:nvSpPr>
            <p:cNvPr id="17441" name="Oval 6"/>
            <p:cNvSpPr>
              <a:spLocks noChangeArrowheads="1"/>
            </p:cNvSpPr>
            <p:nvPr/>
          </p:nvSpPr>
          <p:spPr bwMode="auto">
            <a:xfrm>
              <a:off x="4150" y="2432"/>
              <a:ext cx="181" cy="13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sz="2800" b="1" dirty="0">
                  <a:solidFill>
                    <a:schemeClr val="bg1"/>
                  </a:solidFill>
                </a:rPr>
                <a:t>А</a:t>
              </a:r>
            </a:p>
            <a:p>
              <a:pPr algn="ctr"/>
              <a:r>
                <a:rPr lang="ru-RU" sz="2800" b="1" dirty="0">
                  <a:solidFill>
                    <a:schemeClr val="bg1"/>
                  </a:solidFill>
                </a:rPr>
                <a:t>В</a:t>
              </a:r>
            </a:p>
          </p:txBody>
        </p:sp>
        <p:sp>
          <p:nvSpPr>
            <p:cNvPr id="17442" name="Oval 7"/>
            <p:cNvSpPr>
              <a:spLocks noChangeArrowheads="1"/>
            </p:cNvSpPr>
            <p:nvPr/>
          </p:nvSpPr>
          <p:spPr bwMode="auto">
            <a:xfrm>
              <a:off x="4422" y="2432"/>
              <a:ext cx="181" cy="13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2800" b="1">
                <a:solidFill>
                  <a:schemeClr val="bg1"/>
                </a:solidFill>
              </a:endParaRPr>
            </a:p>
            <a:p>
              <a:pPr algn="ctr"/>
              <a:r>
                <a:rPr lang="ru-RU" sz="2800" b="1">
                  <a:solidFill>
                    <a:schemeClr val="bg1"/>
                  </a:solidFill>
                </a:rPr>
                <a:t>а</a:t>
              </a:r>
            </a:p>
            <a:p>
              <a:pPr algn="ctr"/>
              <a:r>
                <a:rPr lang="ru-RU" sz="2800" b="1">
                  <a:solidFill>
                    <a:schemeClr val="bg1"/>
                  </a:solidFill>
                </a:rPr>
                <a:t>в</a:t>
              </a:r>
            </a:p>
            <a:p>
              <a:pPr algn="ctr"/>
              <a:endParaRPr lang="ru-RU" sz="2800" b="1">
                <a:solidFill>
                  <a:schemeClr val="bg1"/>
                </a:solidFill>
              </a:endParaRPr>
            </a:p>
          </p:txBody>
        </p:sp>
      </p:grpSp>
      <p:sp>
        <p:nvSpPr>
          <p:cNvPr id="17412" name="Text Box 8"/>
          <p:cNvSpPr txBox="1">
            <a:spLocks noChangeArrowheads="1"/>
          </p:cNvSpPr>
          <p:nvPr/>
        </p:nvSpPr>
        <p:spPr bwMode="auto">
          <a:xfrm>
            <a:off x="1042988" y="1052513"/>
            <a:ext cx="48101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/>
              <a:t>Р:</a:t>
            </a:r>
          </a:p>
        </p:txBody>
      </p:sp>
      <p:sp>
        <p:nvSpPr>
          <p:cNvPr id="17413" name="Text Box 9"/>
          <p:cNvSpPr txBox="1">
            <a:spLocks noChangeArrowheads="1"/>
          </p:cNvSpPr>
          <p:nvPr/>
        </p:nvSpPr>
        <p:spPr bwMode="auto">
          <a:xfrm>
            <a:off x="2608263" y="1146175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Х</a:t>
            </a:r>
          </a:p>
        </p:txBody>
      </p: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2928926" y="1142984"/>
            <a:ext cx="1214445" cy="2159000"/>
            <a:chOff x="4150" y="2432"/>
            <a:chExt cx="453" cy="1360"/>
          </a:xfrm>
        </p:grpSpPr>
        <p:sp>
          <p:nvSpPr>
            <p:cNvPr id="17439" name="Oval 11"/>
            <p:cNvSpPr>
              <a:spLocks noChangeArrowheads="1"/>
            </p:cNvSpPr>
            <p:nvPr/>
          </p:nvSpPr>
          <p:spPr bwMode="auto">
            <a:xfrm>
              <a:off x="4150" y="2432"/>
              <a:ext cx="181" cy="13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sz="2800" b="1">
                  <a:solidFill>
                    <a:schemeClr val="bg1"/>
                  </a:solidFill>
                </a:rPr>
                <a:t>А</a:t>
              </a:r>
            </a:p>
            <a:p>
              <a:pPr algn="ctr"/>
              <a:r>
                <a:rPr lang="ru-RU" sz="2800" b="1">
                  <a:solidFill>
                    <a:schemeClr val="bg1"/>
                  </a:solidFill>
                </a:rPr>
                <a:t>В</a:t>
              </a:r>
            </a:p>
          </p:txBody>
        </p:sp>
        <p:sp>
          <p:nvSpPr>
            <p:cNvPr id="17440" name="Oval 12"/>
            <p:cNvSpPr>
              <a:spLocks noChangeArrowheads="1"/>
            </p:cNvSpPr>
            <p:nvPr/>
          </p:nvSpPr>
          <p:spPr bwMode="auto">
            <a:xfrm>
              <a:off x="4422" y="2432"/>
              <a:ext cx="181" cy="13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2800" b="1" dirty="0">
                <a:solidFill>
                  <a:schemeClr val="bg1"/>
                </a:solidFill>
              </a:endParaRPr>
            </a:p>
            <a:p>
              <a:pPr algn="ctr"/>
              <a:r>
                <a:rPr lang="ru-RU" sz="2800" b="1" dirty="0">
                  <a:solidFill>
                    <a:schemeClr val="bg1"/>
                  </a:solidFill>
                </a:rPr>
                <a:t>а</a:t>
              </a:r>
            </a:p>
            <a:p>
              <a:pPr algn="ctr"/>
              <a:r>
                <a:rPr lang="ru-RU" sz="2800" b="1" dirty="0">
                  <a:solidFill>
                    <a:schemeClr val="bg1"/>
                  </a:solidFill>
                </a:rPr>
                <a:t>в</a:t>
              </a:r>
            </a:p>
            <a:p>
              <a:pPr algn="ctr"/>
              <a:endParaRPr lang="ru-RU" sz="28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7415" name="Line 13"/>
          <p:cNvSpPr>
            <a:spLocks noChangeShapeType="1"/>
          </p:cNvSpPr>
          <p:nvPr/>
        </p:nvSpPr>
        <p:spPr bwMode="auto">
          <a:xfrm flipH="1">
            <a:off x="1403350" y="3357563"/>
            <a:ext cx="215900" cy="431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7416" name="Line 14"/>
          <p:cNvSpPr>
            <a:spLocks noChangeShapeType="1"/>
          </p:cNvSpPr>
          <p:nvPr/>
        </p:nvSpPr>
        <p:spPr bwMode="auto">
          <a:xfrm>
            <a:off x="2124075" y="3357563"/>
            <a:ext cx="217488" cy="431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351" name="Oval 15"/>
          <p:cNvSpPr>
            <a:spLocks noChangeArrowheads="1"/>
          </p:cNvSpPr>
          <p:nvPr/>
        </p:nvSpPr>
        <p:spPr bwMode="auto">
          <a:xfrm>
            <a:off x="714348" y="3860800"/>
            <a:ext cx="401665" cy="13684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dirty="0">
                <a:solidFill>
                  <a:schemeClr val="bg1"/>
                </a:solidFill>
              </a:rPr>
              <a:t>А</a:t>
            </a:r>
          </a:p>
          <a:p>
            <a:pPr algn="ctr"/>
            <a:r>
              <a:rPr lang="ru-RU" sz="2800" b="1" dirty="0">
                <a:solidFill>
                  <a:schemeClr val="bg1"/>
                </a:solidFill>
              </a:rPr>
              <a:t>В</a:t>
            </a:r>
          </a:p>
        </p:txBody>
      </p:sp>
      <p:sp>
        <p:nvSpPr>
          <p:cNvPr id="14356" name="Oval 20"/>
          <p:cNvSpPr>
            <a:spLocks noChangeArrowheads="1"/>
          </p:cNvSpPr>
          <p:nvPr/>
        </p:nvSpPr>
        <p:spPr bwMode="auto">
          <a:xfrm>
            <a:off x="2266950" y="3860800"/>
            <a:ext cx="661976" cy="14398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 sz="2800" b="1" dirty="0">
              <a:solidFill>
                <a:schemeClr val="bg1"/>
              </a:solidFill>
            </a:endParaRPr>
          </a:p>
          <a:p>
            <a:pPr algn="ctr"/>
            <a:r>
              <a:rPr lang="ru-RU" sz="2800" b="1" dirty="0">
                <a:solidFill>
                  <a:schemeClr val="bg1"/>
                </a:solidFill>
              </a:rPr>
              <a:t>а</a:t>
            </a:r>
          </a:p>
          <a:p>
            <a:pPr algn="ctr"/>
            <a:r>
              <a:rPr lang="ru-RU" sz="2800" b="1" dirty="0">
                <a:solidFill>
                  <a:schemeClr val="bg1"/>
                </a:solidFill>
              </a:rPr>
              <a:t>в</a:t>
            </a:r>
          </a:p>
          <a:p>
            <a:pPr algn="ctr"/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4358" name="Oval 22"/>
          <p:cNvSpPr>
            <a:spLocks noChangeArrowheads="1"/>
          </p:cNvSpPr>
          <p:nvPr/>
        </p:nvSpPr>
        <p:spPr bwMode="auto">
          <a:xfrm>
            <a:off x="539750" y="5300663"/>
            <a:ext cx="504825" cy="4318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>
                <a:solidFill>
                  <a:schemeClr val="bg1"/>
                </a:solidFill>
              </a:rPr>
              <a:t>АВ</a:t>
            </a:r>
          </a:p>
        </p:txBody>
      </p:sp>
      <p:sp>
        <p:nvSpPr>
          <p:cNvPr id="14359" name="Oval 23"/>
          <p:cNvSpPr>
            <a:spLocks noChangeArrowheads="1"/>
          </p:cNvSpPr>
          <p:nvPr/>
        </p:nvSpPr>
        <p:spPr bwMode="auto">
          <a:xfrm>
            <a:off x="2051050" y="5300663"/>
            <a:ext cx="504825" cy="4318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>
                <a:solidFill>
                  <a:schemeClr val="bg1"/>
                </a:solidFill>
              </a:rPr>
              <a:t>ав</a:t>
            </a:r>
          </a:p>
        </p:txBody>
      </p:sp>
      <p:sp>
        <p:nvSpPr>
          <p:cNvPr id="14360" name="Oval 24"/>
          <p:cNvSpPr>
            <a:spLocks noChangeArrowheads="1"/>
          </p:cNvSpPr>
          <p:nvPr/>
        </p:nvSpPr>
        <p:spPr bwMode="auto">
          <a:xfrm>
            <a:off x="2843213" y="5300663"/>
            <a:ext cx="504825" cy="4318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chemeClr val="bg1"/>
                </a:solidFill>
              </a:rPr>
              <a:t>аВ</a:t>
            </a:r>
          </a:p>
        </p:txBody>
      </p:sp>
      <p:sp>
        <p:nvSpPr>
          <p:cNvPr id="14361" name="Oval 25"/>
          <p:cNvSpPr>
            <a:spLocks noChangeArrowheads="1"/>
          </p:cNvSpPr>
          <p:nvPr/>
        </p:nvSpPr>
        <p:spPr bwMode="auto">
          <a:xfrm>
            <a:off x="1258888" y="5300663"/>
            <a:ext cx="504825" cy="4318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chemeClr val="bg1"/>
                </a:solidFill>
              </a:rPr>
              <a:t>Ав</a:t>
            </a:r>
          </a:p>
        </p:txBody>
      </p:sp>
      <p:sp>
        <p:nvSpPr>
          <p:cNvPr id="14366" name="AutoShape 30"/>
          <p:cNvSpPr>
            <a:spLocks noChangeArrowheads="1"/>
          </p:cNvSpPr>
          <p:nvPr/>
        </p:nvSpPr>
        <p:spPr bwMode="auto">
          <a:xfrm>
            <a:off x="1187450" y="5229225"/>
            <a:ext cx="609600" cy="609600"/>
          </a:xfrm>
          <a:prstGeom prst="flowChartSummingJunction">
            <a:avLst/>
          </a:prstGeom>
          <a:solidFill>
            <a:schemeClr val="tx2"/>
          </a:solidFill>
          <a:ln w="3810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367" name="AutoShape 31"/>
          <p:cNvSpPr>
            <a:spLocks noChangeArrowheads="1"/>
          </p:cNvSpPr>
          <p:nvPr/>
        </p:nvSpPr>
        <p:spPr bwMode="auto">
          <a:xfrm>
            <a:off x="2843213" y="5229225"/>
            <a:ext cx="609600" cy="609600"/>
          </a:xfrm>
          <a:prstGeom prst="flowChartSummingJunction">
            <a:avLst/>
          </a:prstGeom>
          <a:solidFill>
            <a:schemeClr val="tx2"/>
          </a:solidFill>
          <a:ln w="3810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368" name="Text Box 32"/>
          <p:cNvSpPr txBox="1">
            <a:spLocks noChangeArrowheads="1"/>
          </p:cNvSpPr>
          <p:nvPr/>
        </p:nvSpPr>
        <p:spPr bwMode="auto">
          <a:xfrm>
            <a:off x="4786313" y="1071563"/>
            <a:ext cx="39243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/>
              <a:t>Р: АаВв  х    АаВв</a:t>
            </a:r>
          </a:p>
        </p:txBody>
      </p:sp>
      <p:sp>
        <p:nvSpPr>
          <p:cNvPr id="14369" name="Line 33"/>
          <p:cNvSpPr>
            <a:spLocks noChangeShapeType="1"/>
          </p:cNvSpPr>
          <p:nvPr/>
        </p:nvSpPr>
        <p:spPr bwMode="auto">
          <a:xfrm flipH="1">
            <a:off x="5429250" y="1571625"/>
            <a:ext cx="288925" cy="3603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370" name="Oval 34"/>
          <p:cNvSpPr>
            <a:spLocks noChangeArrowheads="1"/>
          </p:cNvSpPr>
          <p:nvPr/>
        </p:nvSpPr>
        <p:spPr bwMode="auto">
          <a:xfrm>
            <a:off x="5003800" y="1844675"/>
            <a:ext cx="574675" cy="576263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>
                <a:solidFill>
                  <a:schemeClr val="bg1"/>
                </a:solidFill>
              </a:rPr>
              <a:t>АВ</a:t>
            </a:r>
          </a:p>
        </p:txBody>
      </p:sp>
      <p:sp>
        <p:nvSpPr>
          <p:cNvPr id="14372" name="Line 36"/>
          <p:cNvSpPr>
            <a:spLocks noChangeShapeType="1"/>
          </p:cNvSpPr>
          <p:nvPr/>
        </p:nvSpPr>
        <p:spPr bwMode="auto">
          <a:xfrm>
            <a:off x="5929313" y="1571625"/>
            <a:ext cx="71437" cy="5048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373" name="Oval 37"/>
          <p:cNvSpPr>
            <a:spLocks noChangeArrowheads="1"/>
          </p:cNvSpPr>
          <p:nvPr/>
        </p:nvSpPr>
        <p:spPr bwMode="auto">
          <a:xfrm>
            <a:off x="5580063" y="2133600"/>
            <a:ext cx="576262" cy="5048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>
                <a:solidFill>
                  <a:schemeClr val="bg1"/>
                </a:solidFill>
              </a:rPr>
              <a:t>Ав</a:t>
            </a:r>
          </a:p>
        </p:txBody>
      </p:sp>
      <p:sp>
        <p:nvSpPr>
          <p:cNvPr id="14374" name="Line 38"/>
          <p:cNvSpPr>
            <a:spLocks noChangeShapeType="1"/>
          </p:cNvSpPr>
          <p:nvPr/>
        </p:nvSpPr>
        <p:spPr bwMode="auto">
          <a:xfrm>
            <a:off x="6215063" y="1571625"/>
            <a:ext cx="287337" cy="431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375" name="Line 39"/>
          <p:cNvSpPr>
            <a:spLocks noChangeShapeType="1"/>
          </p:cNvSpPr>
          <p:nvPr/>
        </p:nvSpPr>
        <p:spPr bwMode="auto">
          <a:xfrm>
            <a:off x="6715125" y="1571625"/>
            <a:ext cx="433388" cy="3587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376" name="Oval 40"/>
          <p:cNvSpPr>
            <a:spLocks noChangeArrowheads="1"/>
          </p:cNvSpPr>
          <p:nvPr/>
        </p:nvSpPr>
        <p:spPr bwMode="auto">
          <a:xfrm>
            <a:off x="6227763" y="2060575"/>
            <a:ext cx="576262" cy="5048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>
                <a:solidFill>
                  <a:schemeClr val="bg1"/>
                </a:solidFill>
              </a:rPr>
              <a:t>аВ</a:t>
            </a:r>
          </a:p>
        </p:txBody>
      </p:sp>
      <p:sp>
        <p:nvSpPr>
          <p:cNvPr id="14377" name="Oval 41"/>
          <p:cNvSpPr>
            <a:spLocks noChangeArrowheads="1"/>
          </p:cNvSpPr>
          <p:nvPr/>
        </p:nvSpPr>
        <p:spPr bwMode="auto">
          <a:xfrm>
            <a:off x="6948488" y="1916113"/>
            <a:ext cx="576262" cy="5048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>
                <a:solidFill>
                  <a:schemeClr val="bg1"/>
                </a:solidFill>
              </a:rPr>
              <a:t>ав</a:t>
            </a:r>
          </a:p>
        </p:txBody>
      </p:sp>
      <p:sp>
        <p:nvSpPr>
          <p:cNvPr id="14383" name="Line 47"/>
          <p:cNvSpPr>
            <a:spLocks noChangeShapeType="1"/>
          </p:cNvSpPr>
          <p:nvPr/>
        </p:nvSpPr>
        <p:spPr bwMode="auto">
          <a:xfrm>
            <a:off x="3276600" y="3357563"/>
            <a:ext cx="647700" cy="18002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384" name="Line 48"/>
          <p:cNvSpPr>
            <a:spLocks noChangeShapeType="1"/>
          </p:cNvSpPr>
          <p:nvPr/>
        </p:nvSpPr>
        <p:spPr bwMode="auto">
          <a:xfrm>
            <a:off x="3779838" y="3357563"/>
            <a:ext cx="1008062" cy="172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385" name="Oval 49"/>
          <p:cNvSpPr>
            <a:spLocks noChangeArrowheads="1"/>
          </p:cNvSpPr>
          <p:nvPr/>
        </p:nvSpPr>
        <p:spPr bwMode="auto">
          <a:xfrm>
            <a:off x="3708400" y="5300663"/>
            <a:ext cx="647700" cy="6477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>
                <a:solidFill>
                  <a:schemeClr val="bg1"/>
                </a:solidFill>
              </a:rPr>
              <a:t>АВ</a:t>
            </a:r>
          </a:p>
        </p:txBody>
      </p:sp>
      <p:sp>
        <p:nvSpPr>
          <p:cNvPr id="14386" name="Oval 50"/>
          <p:cNvSpPr>
            <a:spLocks noChangeArrowheads="1"/>
          </p:cNvSpPr>
          <p:nvPr/>
        </p:nvSpPr>
        <p:spPr bwMode="auto">
          <a:xfrm>
            <a:off x="4643438" y="5157788"/>
            <a:ext cx="647700" cy="6477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>
                <a:solidFill>
                  <a:schemeClr val="bg1"/>
                </a:solidFill>
              </a:rPr>
              <a:t>ав</a:t>
            </a:r>
          </a:p>
        </p:txBody>
      </p:sp>
      <p:sp>
        <p:nvSpPr>
          <p:cNvPr id="14389" name="Text Box 53"/>
          <p:cNvSpPr txBox="1">
            <a:spLocks noChangeArrowheads="1"/>
          </p:cNvSpPr>
          <p:nvPr/>
        </p:nvSpPr>
        <p:spPr bwMode="auto">
          <a:xfrm>
            <a:off x="735013" y="6015038"/>
            <a:ext cx="6103937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dirty="0"/>
              <a:t>F</a:t>
            </a:r>
            <a:r>
              <a:rPr lang="ru-RU" sz="1600" dirty="0"/>
              <a:t>2</a:t>
            </a:r>
            <a:r>
              <a:rPr lang="ru-RU" sz="3200" dirty="0"/>
              <a:t>:ААВВ      </a:t>
            </a:r>
            <a:r>
              <a:rPr lang="ru-RU" sz="3200" dirty="0" err="1"/>
              <a:t>АаВв</a:t>
            </a:r>
            <a:r>
              <a:rPr lang="ru-RU" sz="3200" dirty="0"/>
              <a:t>     </a:t>
            </a:r>
            <a:r>
              <a:rPr lang="ru-RU" sz="3200" dirty="0" err="1"/>
              <a:t>аАвВ</a:t>
            </a:r>
            <a:r>
              <a:rPr lang="ru-RU" sz="3200" dirty="0"/>
              <a:t>      </a:t>
            </a:r>
            <a:r>
              <a:rPr lang="ru-RU" sz="3200" dirty="0" err="1"/>
              <a:t>аавв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3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3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3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4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4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4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4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14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500"/>
                                        <p:tgtEl>
                                          <p:spTgt spid="14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14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4" dur="500"/>
                                        <p:tgtEl>
                                          <p:spTgt spid="14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14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14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14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500"/>
                                        <p:tgtEl>
                                          <p:spTgt spid="14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7" dur="500"/>
                                        <p:tgtEl>
                                          <p:spTgt spid="14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2" dur="500"/>
                                        <p:tgtEl>
                                          <p:spTgt spid="14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5" dur="500"/>
                                        <p:tgtEl>
                                          <p:spTgt spid="14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8" dur="500"/>
                                        <p:tgtEl>
                                          <p:spTgt spid="14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1" dur="500"/>
                                        <p:tgtEl>
                                          <p:spTgt spid="14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6" dur="500"/>
                                        <p:tgtEl>
                                          <p:spTgt spid="14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51" grpId="0" animBg="1"/>
      <p:bldP spid="14356" grpId="0" animBg="1"/>
      <p:bldP spid="14358" grpId="0" animBg="1"/>
      <p:bldP spid="14359" grpId="0" animBg="1"/>
      <p:bldP spid="14360" grpId="0" animBg="1"/>
      <p:bldP spid="14361" grpId="0" animBg="1"/>
      <p:bldP spid="14366" grpId="0" animBg="1"/>
      <p:bldP spid="14367" grpId="0" animBg="1"/>
      <p:bldP spid="14368" grpId="0"/>
      <p:bldP spid="14369" grpId="0" animBg="1"/>
      <p:bldP spid="14370" grpId="0" animBg="1"/>
      <p:bldP spid="14372" grpId="0" animBg="1"/>
      <p:bldP spid="14373" grpId="0" animBg="1"/>
      <p:bldP spid="14374" grpId="0" animBg="1"/>
      <p:bldP spid="14375" grpId="0" animBg="1"/>
      <p:bldP spid="14376" grpId="0" animBg="1"/>
      <p:bldP spid="14377" grpId="0" animBg="1"/>
      <p:bldP spid="14383" grpId="0" animBg="1"/>
      <p:bldP spid="14384" grpId="0" animBg="1"/>
      <p:bldP spid="14385" grpId="0" animBg="1"/>
      <p:bldP spid="14386" grpId="0" animBg="1"/>
      <p:bldP spid="1438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smtClean="0"/>
              <a:t>Гибриды второго поколения, хромосомная запись</a:t>
            </a:r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755650" y="1700213"/>
            <a:ext cx="610393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/>
              <a:t>F</a:t>
            </a:r>
            <a:r>
              <a:rPr lang="ru-RU" sz="1600"/>
              <a:t>2</a:t>
            </a:r>
            <a:r>
              <a:rPr lang="ru-RU" sz="3200"/>
              <a:t>:ААВВ      АаВв     аАвВ      аавв</a:t>
            </a:r>
          </a:p>
        </p:txBody>
      </p:sp>
      <p:sp>
        <p:nvSpPr>
          <p:cNvPr id="16391" name="Oval 7"/>
          <p:cNvSpPr>
            <a:spLocks noChangeArrowheads="1"/>
          </p:cNvSpPr>
          <p:nvPr/>
        </p:nvSpPr>
        <p:spPr bwMode="auto">
          <a:xfrm>
            <a:off x="714349" y="2349500"/>
            <a:ext cx="689002" cy="2376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dirty="0">
                <a:solidFill>
                  <a:schemeClr val="bg1"/>
                </a:solidFill>
              </a:rPr>
              <a:t>А</a:t>
            </a:r>
          </a:p>
          <a:p>
            <a:pPr algn="ctr"/>
            <a:r>
              <a:rPr lang="ru-RU" sz="2800" b="1" dirty="0">
                <a:solidFill>
                  <a:schemeClr val="bg1"/>
                </a:solidFill>
              </a:rPr>
              <a:t>В</a:t>
            </a:r>
          </a:p>
        </p:txBody>
      </p:sp>
      <p:sp>
        <p:nvSpPr>
          <p:cNvPr id="16392" name="Oval 8"/>
          <p:cNvSpPr>
            <a:spLocks noChangeArrowheads="1"/>
          </p:cNvSpPr>
          <p:nvPr/>
        </p:nvSpPr>
        <p:spPr bwMode="auto">
          <a:xfrm>
            <a:off x="1547813" y="2349500"/>
            <a:ext cx="738171" cy="2376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dirty="0">
                <a:solidFill>
                  <a:schemeClr val="bg1"/>
                </a:solidFill>
              </a:rPr>
              <a:t>А</a:t>
            </a:r>
          </a:p>
          <a:p>
            <a:pPr algn="ctr"/>
            <a:r>
              <a:rPr lang="ru-RU" sz="2800" b="1" dirty="0">
                <a:solidFill>
                  <a:schemeClr val="bg1"/>
                </a:solidFill>
              </a:rPr>
              <a:t>В</a:t>
            </a:r>
          </a:p>
        </p:txBody>
      </p:sp>
      <p:sp>
        <p:nvSpPr>
          <p:cNvPr id="16393" name="Oval 9"/>
          <p:cNvSpPr>
            <a:spLocks noChangeArrowheads="1"/>
          </p:cNvSpPr>
          <p:nvPr/>
        </p:nvSpPr>
        <p:spPr bwMode="auto">
          <a:xfrm>
            <a:off x="2500299" y="2492375"/>
            <a:ext cx="630252" cy="2376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dirty="0">
                <a:solidFill>
                  <a:schemeClr val="bg1"/>
                </a:solidFill>
              </a:rPr>
              <a:t>А</a:t>
            </a:r>
          </a:p>
          <a:p>
            <a:pPr algn="ctr"/>
            <a:r>
              <a:rPr lang="ru-RU" sz="2800" b="1" dirty="0">
                <a:solidFill>
                  <a:schemeClr val="bg1"/>
                </a:solidFill>
              </a:rPr>
              <a:t>В</a:t>
            </a:r>
          </a:p>
        </p:txBody>
      </p:sp>
      <p:sp>
        <p:nvSpPr>
          <p:cNvPr id="16394" name="Oval 10"/>
          <p:cNvSpPr>
            <a:spLocks noChangeArrowheads="1"/>
          </p:cNvSpPr>
          <p:nvPr/>
        </p:nvSpPr>
        <p:spPr bwMode="auto">
          <a:xfrm>
            <a:off x="3276600" y="2492375"/>
            <a:ext cx="581020" cy="2376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dirty="0">
                <a:solidFill>
                  <a:schemeClr val="bg1"/>
                </a:solidFill>
              </a:rPr>
              <a:t>а</a:t>
            </a:r>
          </a:p>
          <a:p>
            <a:pPr algn="ctr"/>
            <a:r>
              <a:rPr lang="ru-RU" sz="2800" b="1" dirty="0">
                <a:solidFill>
                  <a:schemeClr val="bg1"/>
                </a:solidFill>
              </a:rPr>
              <a:t>в</a:t>
            </a:r>
          </a:p>
        </p:txBody>
      </p:sp>
      <p:sp>
        <p:nvSpPr>
          <p:cNvPr id="16396" name="Oval 12"/>
          <p:cNvSpPr>
            <a:spLocks noChangeArrowheads="1"/>
          </p:cNvSpPr>
          <p:nvPr/>
        </p:nvSpPr>
        <p:spPr bwMode="auto">
          <a:xfrm>
            <a:off x="4214810" y="2349500"/>
            <a:ext cx="500065" cy="2376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dirty="0">
                <a:solidFill>
                  <a:schemeClr val="bg1"/>
                </a:solidFill>
              </a:rPr>
              <a:t>А</a:t>
            </a:r>
          </a:p>
          <a:p>
            <a:pPr algn="ctr"/>
            <a:r>
              <a:rPr lang="ru-RU" sz="2800" b="1" dirty="0">
                <a:solidFill>
                  <a:schemeClr val="bg1"/>
                </a:solidFill>
              </a:rPr>
              <a:t>В</a:t>
            </a:r>
          </a:p>
        </p:txBody>
      </p:sp>
      <p:sp>
        <p:nvSpPr>
          <p:cNvPr id="16397" name="Oval 13"/>
          <p:cNvSpPr>
            <a:spLocks noChangeArrowheads="1"/>
          </p:cNvSpPr>
          <p:nvPr/>
        </p:nvSpPr>
        <p:spPr bwMode="auto">
          <a:xfrm>
            <a:off x="4859338" y="2420938"/>
            <a:ext cx="569918" cy="23764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 sz="2800" b="1" dirty="0">
              <a:solidFill>
                <a:schemeClr val="bg1"/>
              </a:solidFill>
            </a:endParaRPr>
          </a:p>
          <a:p>
            <a:pPr algn="ctr"/>
            <a:r>
              <a:rPr lang="ru-RU" sz="2800" b="1" dirty="0">
                <a:solidFill>
                  <a:schemeClr val="bg1"/>
                </a:solidFill>
              </a:rPr>
              <a:t>а</a:t>
            </a:r>
          </a:p>
          <a:p>
            <a:pPr algn="ctr"/>
            <a:r>
              <a:rPr lang="ru-RU" sz="2800" b="1" dirty="0">
                <a:solidFill>
                  <a:schemeClr val="bg1"/>
                </a:solidFill>
              </a:rPr>
              <a:t>в</a:t>
            </a:r>
          </a:p>
          <a:p>
            <a:pPr algn="ctr"/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6398" name="Oval 14"/>
          <p:cNvSpPr>
            <a:spLocks noChangeArrowheads="1"/>
          </p:cNvSpPr>
          <p:nvPr/>
        </p:nvSpPr>
        <p:spPr bwMode="auto">
          <a:xfrm>
            <a:off x="5643570" y="2420938"/>
            <a:ext cx="511168" cy="23764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dirty="0">
                <a:solidFill>
                  <a:schemeClr val="bg1"/>
                </a:solidFill>
              </a:rPr>
              <a:t>а</a:t>
            </a:r>
          </a:p>
          <a:p>
            <a:pPr algn="ctr"/>
            <a:r>
              <a:rPr lang="ru-RU" sz="2800" b="1" dirty="0">
                <a:solidFill>
                  <a:schemeClr val="bg1"/>
                </a:solidFill>
              </a:rPr>
              <a:t>в</a:t>
            </a:r>
          </a:p>
        </p:txBody>
      </p:sp>
      <p:sp>
        <p:nvSpPr>
          <p:cNvPr id="16399" name="Oval 15"/>
          <p:cNvSpPr>
            <a:spLocks noChangeArrowheads="1"/>
          </p:cNvSpPr>
          <p:nvPr/>
        </p:nvSpPr>
        <p:spPr bwMode="auto">
          <a:xfrm>
            <a:off x="6372224" y="2349500"/>
            <a:ext cx="557229" cy="2376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dirty="0">
                <a:solidFill>
                  <a:schemeClr val="bg1"/>
                </a:solidFill>
              </a:rPr>
              <a:t>а</a:t>
            </a:r>
          </a:p>
          <a:p>
            <a:pPr algn="ctr"/>
            <a:r>
              <a:rPr lang="ru-RU" sz="2800" b="1" dirty="0">
                <a:solidFill>
                  <a:schemeClr val="bg1"/>
                </a:solidFill>
              </a:rPr>
              <a:t>в</a:t>
            </a:r>
          </a:p>
        </p:txBody>
      </p:sp>
      <p:sp>
        <p:nvSpPr>
          <p:cNvPr id="16410" name="AutoShape 26"/>
          <p:cNvSpPr>
            <a:spLocks noChangeArrowheads="1"/>
          </p:cNvSpPr>
          <p:nvPr/>
        </p:nvSpPr>
        <p:spPr bwMode="auto">
          <a:xfrm>
            <a:off x="1142976" y="6072206"/>
            <a:ext cx="3786214" cy="500042"/>
          </a:xfrm>
          <a:prstGeom prst="wedgeRectCallout">
            <a:avLst>
              <a:gd name="adj1" fmla="val -43685"/>
              <a:gd name="adj2" fmla="val -51940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18446" name="Text Box 27"/>
          <p:cNvSpPr txBox="1">
            <a:spLocks noChangeArrowheads="1"/>
          </p:cNvSpPr>
          <p:nvPr/>
        </p:nvSpPr>
        <p:spPr bwMode="auto">
          <a:xfrm>
            <a:off x="1071538" y="6072206"/>
            <a:ext cx="431324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800" dirty="0"/>
              <a:t>Сцепленные  гены</a:t>
            </a:r>
          </a:p>
        </p:txBody>
      </p:sp>
      <p:sp>
        <p:nvSpPr>
          <p:cNvPr id="16412" name="Text Box 28"/>
          <p:cNvSpPr txBox="1">
            <a:spLocks noChangeArrowheads="1"/>
          </p:cNvSpPr>
          <p:nvPr/>
        </p:nvSpPr>
        <p:spPr bwMode="auto">
          <a:xfrm>
            <a:off x="684213" y="1360488"/>
            <a:ext cx="65706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/>
              <a:t>Сер.Норм.     Сер. Норм.  Сер.Норм.    Черн. Кор.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16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16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16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0" grpId="0"/>
      <p:bldP spid="16391" grpId="0" animBg="1"/>
      <p:bldP spid="16392" grpId="0" animBg="1"/>
      <p:bldP spid="16393" grpId="0" animBg="1"/>
      <p:bldP spid="16394" grpId="0" animBg="1"/>
      <p:bldP spid="16396" grpId="0" animBg="1"/>
      <p:bldP spid="16397" grpId="0" animBg="1"/>
      <p:bldP spid="16398" grpId="0" animBg="1"/>
      <p:bldP spid="16399" grpId="0" animBg="1"/>
      <p:bldP spid="16410" grpId="0" animBg="1"/>
      <p:bldP spid="164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928688"/>
            <a:ext cx="7467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7030A0"/>
                </a:solidFill>
                <a:latin typeface="Comic Sans MS" pitchFamily="66" charset="0"/>
              </a:rPr>
              <a:t>Какие гаметы образуют самки и самцы из первого поколения? Проведем анализирующее скрещивание сначала самцов, затем самок.</a:t>
            </a:r>
          </a:p>
        </p:txBody>
      </p:sp>
      <p:sp>
        <p:nvSpPr>
          <p:cNvPr id="1031" name="Rectangle 16"/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026" name="Object 15"/>
          <p:cNvGraphicFramePr>
            <a:graphicFrameLocks noChangeAspect="1"/>
          </p:cNvGraphicFramePr>
          <p:nvPr/>
        </p:nvGraphicFramePr>
        <p:xfrm>
          <a:off x="0" y="3319463"/>
          <a:ext cx="161925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Формула" r:id="rId3" imgW="164885" imgH="215619" progId="Equation.3">
                  <p:embed/>
                </p:oleObj>
              </mc:Choice>
              <mc:Fallback>
                <p:oleObj name="Формула" r:id="rId3" imgW="164885" imgH="215619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319463"/>
                        <a:ext cx="161925" cy="219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2" name="Rectangle 18"/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027" name="Object 17"/>
          <p:cNvGraphicFramePr>
            <a:graphicFrameLocks noChangeAspect="1"/>
          </p:cNvGraphicFramePr>
          <p:nvPr/>
        </p:nvGraphicFramePr>
        <p:xfrm>
          <a:off x="0" y="3319463"/>
          <a:ext cx="161925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Формула" r:id="rId5" imgW="164885" imgH="215619" progId="Equation.3">
                  <p:embed/>
                </p:oleObj>
              </mc:Choice>
              <mc:Fallback>
                <p:oleObj name="Формула" r:id="rId5" imgW="164885" imgH="215619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319463"/>
                        <a:ext cx="161925" cy="219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33"/>
          <p:cNvGrpSpPr>
            <a:grpSpLocks/>
          </p:cNvGrpSpPr>
          <p:nvPr/>
        </p:nvGrpSpPr>
        <p:grpSpPr bwMode="auto">
          <a:xfrm>
            <a:off x="808038" y="2441575"/>
            <a:ext cx="4702175" cy="893763"/>
            <a:chOff x="509" y="1538"/>
            <a:chExt cx="2962" cy="563"/>
          </a:xfrm>
        </p:grpSpPr>
        <p:graphicFrame>
          <p:nvGraphicFramePr>
            <p:cNvPr id="1029" name="Object 13"/>
            <p:cNvGraphicFramePr>
              <a:graphicFrameLocks noChangeAspect="1"/>
            </p:cNvGraphicFramePr>
            <p:nvPr/>
          </p:nvGraphicFramePr>
          <p:xfrm>
            <a:off x="1020" y="1570"/>
            <a:ext cx="242" cy="3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2" name="Формула" r:id="rId6" imgW="164885" imgH="215619" progId="Equation.3">
                    <p:embed/>
                  </p:oleObj>
                </mc:Choice>
                <mc:Fallback>
                  <p:oleObj name="Формула" r:id="rId6" imgW="164885" imgH="215619" progId="Equation.3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20" y="1570"/>
                          <a:ext cx="242" cy="317"/>
                        </a:xfrm>
                        <a:prstGeom prst="rect">
                          <a:avLst/>
                        </a:prstGeom>
                        <a:solidFill>
                          <a:srgbClr val="FF3300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46" name="Text Box 4"/>
            <p:cNvSpPr txBox="1">
              <a:spLocks noChangeArrowheads="1"/>
            </p:cNvSpPr>
            <p:nvPr/>
          </p:nvSpPr>
          <p:spPr bwMode="auto">
            <a:xfrm>
              <a:off x="509" y="1583"/>
              <a:ext cx="96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dirty="0"/>
                <a:t>Р: (из     )</a:t>
              </a:r>
            </a:p>
          </p:txBody>
        </p:sp>
        <p:grpSp>
          <p:nvGrpSpPr>
            <p:cNvPr id="3" name="Group 21"/>
            <p:cNvGrpSpPr>
              <a:grpSpLocks/>
            </p:cNvGrpSpPr>
            <p:nvPr/>
          </p:nvGrpSpPr>
          <p:grpSpPr bwMode="auto">
            <a:xfrm>
              <a:off x="1429" y="1616"/>
              <a:ext cx="362" cy="272"/>
              <a:chOff x="3334" y="3566"/>
              <a:chExt cx="362" cy="272"/>
            </a:xfrm>
          </p:grpSpPr>
          <p:sp>
            <p:nvSpPr>
              <p:cNvPr id="1055" name="Oval 22"/>
              <p:cNvSpPr>
                <a:spLocks noChangeArrowheads="1"/>
              </p:cNvSpPr>
              <p:nvPr/>
            </p:nvSpPr>
            <p:spPr bwMode="auto">
              <a:xfrm>
                <a:off x="3334" y="3612"/>
                <a:ext cx="226" cy="22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56" name="Line 23"/>
              <p:cNvSpPr>
                <a:spLocks noChangeShapeType="1"/>
              </p:cNvSpPr>
              <p:nvPr/>
            </p:nvSpPr>
            <p:spPr bwMode="auto">
              <a:xfrm flipV="1">
                <a:off x="3560" y="3566"/>
                <a:ext cx="136" cy="9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/>
              <a:lstStyle/>
              <a:p>
                <a:endParaRPr lang="ru-RU"/>
              </a:p>
            </p:txBody>
          </p:sp>
        </p:grpSp>
        <p:sp>
          <p:nvSpPr>
            <p:cNvPr id="1048" name="Text Box 24"/>
            <p:cNvSpPr txBox="1">
              <a:spLocks noChangeArrowheads="1"/>
            </p:cNvSpPr>
            <p:nvPr/>
          </p:nvSpPr>
          <p:spPr bwMode="auto">
            <a:xfrm>
              <a:off x="1824" y="1583"/>
              <a:ext cx="1237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/>
                <a:t>АаВв   х </a:t>
              </a:r>
            </a:p>
            <a:p>
              <a:r>
                <a:rPr lang="ru-RU" sz="2400"/>
                <a:t>С.н.       </a:t>
              </a:r>
            </a:p>
          </p:txBody>
        </p:sp>
        <p:grpSp>
          <p:nvGrpSpPr>
            <p:cNvPr id="4" name="Group 25"/>
            <p:cNvGrpSpPr>
              <a:grpSpLocks/>
            </p:cNvGrpSpPr>
            <p:nvPr/>
          </p:nvGrpSpPr>
          <p:grpSpPr bwMode="auto">
            <a:xfrm>
              <a:off x="2699" y="1616"/>
              <a:ext cx="227" cy="318"/>
              <a:chOff x="2699" y="3203"/>
              <a:chExt cx="272" cy="409"/>
            </a:xfrm>
          </p:grpSpPr>
          <p:grpSp>
            <p:nvGrpSpPr>
              <p:cNvPr id="5" name="Group 26"/>
              <p:cNvGrpSpPr>
                <a:grpSpLocks/>
              </p:cNvGrpSpPr>
              <p:nvPr/>
            </p:nvGrpSpPr>
            <p:grpSpPr bwMode="auto">
              <a:xfrm>
                <a:off x="2699" y="3203"/>
                <a:ext cx="272" cy="409"/>
                <a:chOff x="2699" y="3203"/>
                <a:chExt cx="272" cy="409"/>
              </a:xfrm>
            </p:grpSpPr>
            <p:sp>
              <p:nvSpPr>
                <p:cNvPr id="1053" name="Oval 27"/>
                <p:cNvSpPr>
                  <a:spLocks noChangeArrowheads="1"/>
                </p:cNvSpPr>
                <p:nvPr/>
              </p:nvSpPr>
              <p:spPr bwMode="auto">
                <a:xfrm>
                  <a:off x="2699" y="3203"/>
                  <a:ext cx="272" cy="22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54" name="Line 28"/>
                <p:cNvSpPr>
                  <a:spLocks noChangeShapeType="1"/>
                </p:cNvSpPr>
                <p:nvPr/>
              </p:nvSpPr>
              <p:spPr bwMode="auto">
                <a:xfrm>
                  <a:off x="2835" y="3430"/>
                  <a:ext cx="0" cy="18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ru-RU"/>
                </a:p>
              </p:txBody>
            </p:sp>
          </p:grpSp>
          <p:sp>
            <p:nvSpPr>
              <p:cNvPr id="1052" name="Line 29"/>
              <p:cNvSpPr>
                <a:spLocks noChangeShapeType="1"/>
              </p:cNvSpPr>
              <p:nvPr/>
            </p:nvSpPr>
            <p:spPr bwMode="auto">
              <a:xfrm>
                <a:off x="2744" y="3521"/>
                <a:ext cx="181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ru-RU"/>
              </a:p>
            </p:txBody>
          </p:sp>
        </p:grpSp>
        <p:sp>
          <p:nvSpPr>
            <p:cNvPr id="1050" name="Text Box 30"/>
            <p:cNvSpPr txBox="1">
              <a:spLocks noChangeArrowheads="1"/>
            </p:cNvSpPr>
            <p:nvPr/>
          </p:nvSpPr>
          <p:spPr bwMode="auto">
            <a:xfrm>
              <a:off x="3003" y="1538"/>
              <a:ext cx="468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400"/>
                <a:t>аавв</a:t>
              </a:r>
            </a:p>
            <a:p>
              <a:r>
                <a:rPr lang="ru-RU" sz="2400"/>
                <a:t>ч.к</a:t>
              </a:r>
            </a:p>
          </p:txBody>
        </p:sp>
      </p:grpSp>
      <p:grpSp>
        <p:nvGrpSpPr>
          <p:cNvPr id="6" name="Group 38"/>
          <p:cNvGrpSpPr>
            <a:grpSpLocks/>
          </p:cNvGrpSpPr>
          <p:nvPr/>
        </p:nvGrpSpPr>
        <p:grpSpPr bwMode="auto">
          <a:xfrm>
            <a:off x="2555875" y="2924175"/>
            <a:ext cx="503238" cy="936625"/>
            <a:chOff x="1610" y="1842"/>
            <a:chExt cx="317" cy="590"/>
          </a:xfrm>
        </p:grpSpPr>
        <p:sp>
          <p:nvSpPr>
            <p:cNvPr id="1044" name="Oval 36"/>
            <p:cNvSpPr>
              <a:spLocks noChangeArrowheads="1"/>
            </p:cNvSpPr>
            <p:nvPr/>
          </p:nvSpPr>
          <p:spPr bwMode="auto">
            <a:xfrm>
              <a:off x="1610" y="2069"/>
              <a:ext cx="317" cy="36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sz="2400"/>
                <a:t>АВ</a:t>
              </a:r>
            </a:p>
          </p:txBody>
        </p:sp>
        <p:sp>
          <p:nvSpPr>
            <p:cNvPr id="1045" name="Line 37"/>
            <p:cNvSpPr>
              <a:spLocks noChangeShapeType="1"/>
            </p:cNvSpPr>
            <p:nvPr/>
          </p:nvSpPr>
          <p:spPr bwMode="auto">
            <a:xfrm flipH="1">
              <a:off x="1746" y="1842"/>
              <a:ext cx="136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7" name="Group 43"/>
          <p:cNvGrpSpPr>
            <a:grpSpLocks/>
          </p:cNvGrpSpPr>
          <p:nvPr/>
        </p:nvGrpSpPr>
        <p:grpSpPr bwMode="auto">
          <a:xfrm>
            <a:off x="3492500" y="2924175"/>
            <a:ext cx="503238" cy="936625"/>
            <a:chOff x="2200" y="1842"/>
            <a:chExt cx="317" cy="590"/>
          </a:xfrm>
        </p:grpSpPr>
        <p:sp>
          <p:nvSpPr>
            <p:cNvPr id="1042" name="Oval 34"/>
            <p:cNvSpPr>
              <a:spLocks noChangeArrowheads="1"/>
            </p:cNvSpPr>
            <p:nvPr/>
          </p:nvSpPr>
          <p:spPr bwMode="auto">
            <a:xfrm>
              <a:off x="2200" y="2069"/>
              <a:ext cx="317" cy="36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sz="2400"/>
                <a:t>ав</a:t>
              </a:r>
            </a:p>
          </p:txBody>
        </p:sp>
        <p:sp>
          <p:nvSpPr>
            <p:cNvPr id="1043" name="Line 39"/>
            <p:cNvSpPr>
              <a:spLocks noChangeShapeType="1"/>
            </p:cNvSpPr>
            <p:nvPr/>
          </p:nvSpPr>
          <p:spPr bwMode="auto">
            <a:xfrm>
              <a:off x="2200" y="1842"/>
              <a:ext cx="136" cy="2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8" name="Group 42"/>
          <p:cNvGrpSpPr>
            <a:grpSpLocks/>
          </p:cNvGrpSpPr>
          <p:nvPr/>
        </p:nvGrpSpPr>
        <p:grpSpPr bwMode="auto">
          <a:xfrm>
            <a:off x="5076825" y="2781300"/>
            <a:ext cx="503238" cy="1079500"/>
            <a:chOff x="3198" y="1752"/>
            <a:chExt cx="317" cy="680"/>
          </a:xfrm>
        </p:grpSpPr>
        <p:sp>
          <p:nvSpPr>
            <p:cNvPr id="1040" name="Oval 40"/>
            <p:cNvSpPr>
              <a:spLocks noChangeArrowheads="1"/>
            </p:cNvSpPr>
            <p:nvPr/>
          </p:nvSpPr>
          <p:spPr bwMode="auto">
            <a:xfrm>
              <a:off x="3198" y="2069"/>
              <a:ext cx="317" cy="36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sz="2400"/>
                <a:t>ав</a:t>
              </a:r>
            </a:p>
          </p:txBody>
        </p:sp>
        <p:sp>
          <p:nvSpPr>
            <p:cNvPr id="1041" name="Line 41"/>
            <p:cNvSpPr>
              <a:spLocks noChangeShapeType="1"/>
            </p:cNvSpPr>
            <p:nvPr/>
          </p:nvSpPr>
          <p:spPr bwMode="auto">
            <a:xfrm>
              <a:off x="3288" y="1752"/>
              <a:ext cx="91" cy="3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" name="Group 47"/>
          <p:cNvGrpSpPr>
            <a:grpSpLocks/>
          </p:cNvGrpSpPr>
          <p:nvPr/>
        </p:nvGrpSpPr>
        <p:grpSpPr bwMode="auto">
          <a:xfrm>
            <a:off x="900113" y="4005263"/>
            <a:ext cx="3167062" cy="842962"/>
            <a:chOff x="567" y="2523"/>
            <a:chExt cx="1995" cy="531"/>
          </a:xfrm>
        </p:grpSpPr>
        <p:graphicFrame>
          <p:nvGraphicFramePr>
            <p:cNvPr id="1028" name="Object 31"/>
            <p:cNvGraphicFramePr>
              <a:graphicFrameLocks noChangeAspect="1"/>
            </p:cNvGraphicFramePr>
            <p:nvPr/>
          </p:nvGraphicFramePr>
          <p:xfrm>
            <a:off x="567" y="2523"/>
            <a:ext cx="307" cy="4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3" name="Формула" r:id="rId8" imgW="164885" imgH="215619" progId="Equation.3">
                    <p:embed/>
                  </p:oleObj>
                </mc:Choice>
                <mc:Fallback>
                  <p:oleObj name="Формула" r:id="rId8" imgW="164885" imgH="215619" progId="Equation.3">
                    <p:embed/>
                    <p:pic>
                      <p:nvPicPr>
                        <p:cNvPr id="0" name="Object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7" y="2523"/>
                          <a:ext cx="307" cy="402"/>
                        </a:xfrm>
                        <a:prstGeom prst="rect">
                          <a:avLst/>
                        </a:prstGeom>
                        <a:solidFill>
                          <a:srgbClr val="FF3300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39" name="Text Box 46"/>
            <p:cNvSpPr txBox="1">
              <a:spLocks noChangeArrowheads="1"/>
            </p:cNvSpPr>
            <p:nvPr/>
          </p:nvSpPr>
          <p:spPr bwMode="auto">
            <a:xfrm>
              <a:off x="1189" y="2536"/>
              <a:ext cx="1373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/>
                <a:t>АаВв       аавв  </a:t>
              </a:r>
            </a:p>
            <a:p>
              <a:r>
                <a:rPr lang="ru-RU" sz="2400"/>
                <a:t>50%          50%           </a:t>
              </a:r>
            </a:p>
          </p:txBody>
        </p:sp>
      </p:grpSp>
      <p:sp>
        <p:nvSpPr>
          <p:cNvPr id="23600" name="Text Box 48"/>
          <p:cNvSpPr txBox="1">
            <a:spLocks noChangeArrowheads="1"/>
          </p:cNvSpPr>
          <p:nvPr/>
        </p:nvSpPr>
        <p:spPr bwMode="auto">
          <a:xfrm>
            <a:off x="500034" y="5367338"/>
            <a:ext cx="7505729" cy="1569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dirty="0"/>
              <a:t>Проведем анализирующее скрещивание </a:t>
            </a:r>
          </a:p>
          <a:p>
            <a:pPr algn="ctr"/>
            <a:r>
              <a:rPr lang="ru-RU" sz="3200" dirty="0"/>
              <a:t>самок из первого поколения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3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0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2"/>
          <p:cNvSpPr txBox="1">
            <a:spLocks noChangeArrowheads="1"/>
          </p:cNvSpPr>
          <p:nvPr/>
        </p:nvSpPr>
        <p:spPr bwMode="auto">
          <a:xfrm>
            <a:off x="879475" y="712788"/>
            <a:ext cx="14589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/>
              <a:t>Р:(из       )</a:t>
            </a:r>
          </a:p>
        </p:txBody>
      </p:sp>
      <p:graphicFrame>
        <p:nvGraphicFramePr>
          <p:cNvPr id="2050" name="Object 3"/>
          <p:cNvGraphicFramePr>
            <a:graphicFrameLocks noChangeAspect="1"/>
          </p:cNvGraphicFramePr>
          <p:nvPr/>
        </p:nvGraphicFramePr>
        <p:xfrm>
          <a:off x="1619250" y="692150"/>
          <a:ext cx="441325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Формула" r:id="rId3" imgW="164885" imgH="215619" progId="Equation.3">
                  <p:embed/>
                </p:oleObj>
              </mc:Choice>
              <mc:Fallback>
                <p:oleObj name="Формула" r:id="rId3" imgW="164885" imgH="215619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692150"/>
                        <a:ext cx="441325" cy="576263"/>
                      </a:xfrm>
                      <a:prstGeom prst="rect">
                        <a:avLst/>
                      </a:prstGeom>
                      <a:solidFill>
                        <a:srgbClr val="FF3300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0" name="Group 4"/>
          <p:cNvGraphicFramePr>
            <a:graphicFrameLocks noGrp="1"/>
          </p:cNvGraphicFramePr>
          <p:nvPr/>
        </p:nvGraphicFramePr>
        <p:xfrm>
          <a:off x="755650" y="2997200"/>
          <a:ext cx="7272338" cy="1901762"/>
        </p:xfrm>
        <a:graphic>
          <a:graphicData uri="http://schemas.openxmlformats.org/drawingml/2006/table">
            <a:tbl>
              <a:tblPr/>
              <a:tblGrid>
                <a:gridCol w="1454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4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57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4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41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71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АВ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аВ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Ав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ав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1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ав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АаВв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С.н.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ааВв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Ч.н.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аАвв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С.к.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Аавв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Ч.к.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2339975" y="765175"/>
            <a:ext cx="360363" cy="504825"/>
            <a:chOff x="2699" y="3203"/>
            <a:chExt cx="272" cy="409"/>
          </a:xfrm>
        </p:grpSpPr>
        <p:grpSp>
          <p:nvGrpSpPr>
            <p:cNvPr id="3" name="Group 25"/>
            <p:cNvGrpSpPr>
              <a:grpSpLocks/>
            </p:cNvGrpSpPr>
            <p:nvPr/>
          </p:nvGrpSpPr>
          <p:grpSpPr bwMode="auto">
            <a:xfrm>
              <a:off x="2699" y="3203"/>
              <a:ext cx="272" cy="409"/>
              <a:chOff x="2699" y="3203"/>
              <a:chExt cx="272" cy="409"/>
            </a:xfrm>
          </p:grpSpPr>
          <p:sp>
            <p:nvSpPr>
              <p:cNvPr id="2107" name="Oval 26"/>
              <p:cNvSpPr>
                <a:spLocks noChangeArrowheads="1"/>
              </p:cNvSpPr>
              <p:nvPr/>
            </p:nvSpPr>
            <p:spPr bwMode="auto">
              <a:xfrm>
                <a:off x="2699" y="3203"/>
                <a:ext cx="272" cy="227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08" name="Line 27"/>
              <p:cNvSpPr>
                <a:spLocks noChangeShapeType="1"/>
              </p:cNvSpPr>
              <p:nvPr/>
            </p:nvSpPr>
            <p:spPr bwMode="auto">
              <a:xfrm>
                <a:off x="2835" y="3430"/>
                <a:ext cx="0" cy="1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ru-RU"/>
              </a:p>
            </p:txBody>
          </p:sp>
        </p:grpSp>
        <p:sp>
          <p:nvSpPr>
            <p:cNvPr id="2106" name="Line 28"/>
            <p:cNvSpPr>
              <a:spLocks noChangeShapeType="1"/>
            </p:cNvSpPr>
            <p:nvPr/>
          </p:nvSpPr>
          <p:spPr bwMode="auto">
            <a:xfrm>
              <a:off x="2744" y="3521"/>
              <a:ext cx="18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ru-RU"/>
            </a:p>
          </p:txBody>
        </p:sp>
      </p:grpSp>
      <p:sp>
        <p:nvSpPr>
          <p:cNvPr id="2073" name="Text Box 29"/>
          <p:cNvSpPr txBox="1">
            <a:spLocks noChangeArrowheads="1"/>
          </p:cNvSpPr>
          <p:nvPr/>
        </p:nvSpPr>
        <p:spPr bwMode="auto">
          <a:xfrm>
            <a:off x="2967038" y="712788"/>
            <a:ext cx="88741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/>
              <a:t>АаВв</a:t>
            </a:r>
          </a:p>
          <a:p>
            <a:r>
              <a:rPr lang="ru-RU" sz="2400"/>
              <a:t>С.н.</a:t>
            </a:r>
          </a:p>
        </p:txBody>
      </p:sp>
      <p:sp>
        <p:nvSpPr>
          <p:cNvPr id="2074" name="Text Box 30"/>
          <p:cNvSpPr txBox="1">
            <a:spLocks noChangeArrowheads="1"/>
          </p:cNvSpPr>
          <p:nvPr/>
        </p:nvSpPr>
        <p:spPr bwMode="auto">
          <a:xfrm>
            <a:off x="4048125" y="714375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Х</a:t>
            </a:r>
          </a:p>
        </p:txBody>
      </p:sp>
      <p:grpSp>
        <p:nvGrpSpPr>
          <p:cNvPr id="4" name="Group 31"/>
          <p:cNvGrpSpPr>
            <a:grpSpLocks/>
          </p:cNvGrpSpPr>
          <p:nvPr/>
        </p:nvGrpSpPr>
        <p:grpSpPr bwMode="auto">
          <a:xfrm>
            <a:off x="4500563" y="692150"/>
            <a:ext cx="574675" cy="431800"/>
            <a:chOff x="3334" y="3566"/>
            <a:chExt cx="362" cy="272"/>
          </a:xfrm>
        </p:grpSpPr>
        <p:sp>
          <p:nvSpPr>
            <p:cNvPr id="2103" name="Oval 32"/>
            <p:cNvSpPr>
              <a:spLocks noChangeArrowheads="1"/>
            </p:cNvSpPr>
            <p:nvPr/>
          </p:nvSpPr>
          <p:spPr bwMode="auto">
            <a:xfrm>
              <a:off x="3334" y="3612"/>
              <a:ext cx="226" cy="22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04" name="Line 33"/>
            <p:cNvSpPr>
              <a:spLocks noChangeShapeType="1"/>
            </p:cNvSpPr>
            <p:nvPr/>
          </p:nvSpPr>
          <p:spPr bwMode="auto">
            <a:xfrm flipV="1">
              <a:off x="3560" y="3566"/>
              <a:ext cx="136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endParaRPr lang="ru-RU"/>
            </a:p>
          </p:txBody>
        </p:sp>
      </p:grpSp>
      <p:sp>
        <p:nvSpPr>
          <p:cNvPr id="2076" name="Text Box 34"/>
          <p:cNvSpPr txBox="1">
            <a:spLocks noChangeArrowheads="1"/>
          </p:cNvSpPr>
          <p:nvPr/>
        </p:nvSpPr>
        <p:spPr bwMode="auto">
          <a:xfrm>
            <a:off x="5200650" y="641350"/>
            <a:ext cx="7429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/>
              <a:t>аавв</a:t>
            </a:r>
          </a:p>
          <a:p>
            <a:r>
              <a:rPr lang="ru-RU" sz="2400"/>
              <a:t>Ч.к.</a:t>
            </a:r>
          </a:p>
        </p:txBody>
      </p:sp>
      <p:grpSp>
        <p:nvGrpSpPr>
          <p:cNvPr id="5" name="Group 35"/>
          <p:cNvGrpSpPr>
            <a:grpSpLocks/>
          </p:cNvGrpSpPr>
          <p:nvPr/>
        </p:nvGrpSpPr>
        <p:grpSpPr bwMode="auto">
          <a:xfrm>
            <a:off x="2555875" y="1052513"/>
            <a:ext cx="576263" cy="792162"/>
            <a:chOff x="1610" y="663"/>
            <a:chExt cx="363" cy="499"/>
          </a:xfrm>
        </p:grpSpPr>
        <p:sp>
          <p:nvSpPr>
            <p:cNvPr id="2101" name="Oval 36"/>
            <p:cNvSpPr>
              <a:spLocks noChangeArrowheads="1"/>
            </p:cNvSpPr>
            <p:nvPr/>
          </p:nvSpPr>
          <p:spPr bwMode="auto">
            <a:xfrm>
              <a:off x="1610" y="903"/>
              <a:ext cx="304" cy="25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/>
                <a:t>АВ</a:t>
              </a:r>
            </a:p>
          </p:txBody>
        </p:sp>
        <p:sp>
          <p:nvSpPr>
            <p:cNvPr id="2102" name="Line 37"/>
            <p:cNvSpPr>
              <a:spLocks noChangeShapeType="1"/>
            </p:cNvSpPr>
            <p:nvPr/>
          </p:nvSpPr>
          <p:spPr bwMode="auto">
            <a:xfrm flipH="1">
              <a:off x="1791" y="663"/>
              <a:ext cx="182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6" name="Group 38"/>
          <p:cNvGrpSpPr>
            <a:grpSpLocks/>
          </p:cNvGrpSpPr>
          <p:nvPr/>
        </p:nvGrpSpPr>
        <p:grpSpPr bwMode="auto">
          <a:xfrm>
            <a:off x="3348038" y="1125538"/>
            <a:ext cx="554037" cy="914400"/>
            <a:chOff x="2109" y="709"/>
            <a:chExt cx="349" cy="576"/>
          </a:xfrm>
        </p:grpSpPr>
        <p:sp>
          <p:nvSpPr>
            <p:cNvPr id="2099" name="Oval 39"/>
            <p:cNvSpPr>
              <a:spLocks noChangeArrowheads="1"/>
            </p:cNvSpPr>
            <p:nvPr/>
          </p:nvSpPr>
          <p:spPr bwMode="auto">
            <a:xfrm>
              <a:off x="2109" y="935"/>
              <a:ext cx="349" cy="35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sz="2400"/>
                <a:t>Ав</a:t>
              </a:r>
            </a:p>
          </p:txBody>
        </p:sp>
        <p:sp>
          <p:nvSpPr>
            <p:cNvPr id="2100" name="Line 40"/>
            <p:cNvSpPr>
              <a:spLocks noChangeShapeType="1"/>
            </p:cNvSpPr>
            <p:nvPr/>
          </p:nvSpPr>
          <p:spPr bwMode="auto">
            <a:xfrm>
              <a:off x="2200" y="709"/>
              <a:ext cx="90" cy="2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7" name="Group 41"/>
          <p:cNvGrpSpPr>
            <a:grpSpLocks/>
          </p:cNvGrpSpPr>
          <p:nvPr/>
        </p:nvGrpSpPr>
        <p:grpSpPr bwMode="auto">
          <a:xfrm>
            <a:off x="3708400" y="1125538"/>
            <a:ext cx="769938" cy="914400"/>
            <a:chOff x="2336" y="709"/>
            <a:chExt cx="485" cy="576"/>
          </a:xfrm>
        </p:grpSpPr>
        <p:sp>
          <p:nvSpPr>
            <p:cNvPr id="2097" name="Oval 42"/>
            <p:cNvSpPr>
              <a:spLocks noChangeArrowheads="1"/>
            </p:cNvSpPr>
            <p:nvPr/>
          </p:nvSpPr>
          <p:spPr bwMode="auto">
            <a:xfrm>
              <a:off x="2472" y="981"/>
              <a:ext cx="349" cy="30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sz="2400"/>
                <a:t>аВ</a:t>
              </a:r>
            </a:p>
          </p:txBody>
        </p:sp>
        <p:sp>
          <p:nvSpPr>
            <p:cNvPr id="2098" name="Line 43"/>
            <p:cNvSpPr>
              <a:spLocks noChangeShapeType="1"/>
            </p:cNvSpPr>
            <p:nvPr/>
          </p:nvSpPr>
          <p:spPr bwMode="auto">
            <a:xfrm>
              <a:off x="2336" y="709"/>
              <a:ext cx="226" cy="3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8" name="Group 44"/>
          <p:cNvGrpSpPr>
            <a:grpSpLocks/>
          </p:cNvGrpSpPr>
          <p:nvPr/>
        </p:nvGrpSpPr>
        <p:grpSpPr bwMode="auto">
          <a:xfrm>
            <a:off x="3779838" y="1052513"/>
            <a:ext cx="1274762" cy="987425"/>
            <a:chOff x="2381" y="663"/>
            <a:chExt cx="803" cy="622"/>
          </a:xfrm>
        </p:grpSpPr>
        <p:sp>
          <p:nvSpPr>
            <p:cNvPr id="2095" name="Oval 45"/>
            <p:cNvSpPr>
              <a:spLocks noChangeArrowheads="1"/>
            </p:cNvSpPr>
            <p:nvPr/>
          </p:nvSpPr>
          <p:spPr bwMode="auto">
            <a:xfrm>
              <a:off x="2835" y="981"/>
              <a:ext cx="349" cy="30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sz="2400"/>
                <a:t>ав</a:t>
              </a:r>
            </a:p>
          </p:txBody>
        </p:sp>
        <p:sp>
          <p:nvSpPr>
            <p:cNvPr id="2096" name="Line 46"/>
            <p:cNvSpPr>
              <a:spLocks noChangeShapeType="1"/>
            </p:cNvSpPr>
            <p:nvPr/>
          </p:nvSpPr>
          <p:spPr bwMode="auto">
            <a:xfrm>
              <a:off x="2381" y="663"/>
              <a:ext cx="499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" name="Group 47"/>
          <p:cNvGrpSpPr>
            <a:grpSpLocks/>
          </p:cNvGrpSpPr>
          <p:nvPr/>
        </p:nvGrpSpPr>
        <p:grpSpPr bwMode="auto">
          <a:xfrm>
            <a:off x="5724525" y="1052513"/>
            <a:ext cx="1274763" cy="987425"/>
            <a:chOff x="2381" y="663"/>
            <a:chExt cx="803" cy="622"/>
          </a:xfrm>
        </p:grpSpPr>
        <p:sp>
          <p:nvSpPr>
            <p:cNvPr id="2093" name="Oval 48"/>
            <p:cNvSpPr>
              <a:spLocks noChangeArrowheads="1"/>
            </p:cNvSpPr>
            <p:nvPr/>
          </p:nvSpPr>
          <p:spPr bwMode="auto">
            <a:xfrm>
              <a:off x="2835" y="981"/>
              <a:ext cx="349" cy="30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sz="2400"/>
                <a:t>ав</a:t>
              </a:r>
            </a:p>
          </p:txBody>
        </p:sp>
        <p:sp>
          <p:nvSpPr>
            <p:cNvPr id="2094" name="Line 49"/>
            <p:cNvSpPr>
              <a:spLocks noChangeShapeType="1"/>
            </p:cNvSpPr>
            <p:nvPr/>
          </p:nvSpPr>
          <p:spPr bwMode="auto">
            <a:xfrm>
              <a:off x="2381" y="663"/>
              <a:ext cx="499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0226" name="Line 50"/>
          <p:cNvSpPr>
            <a:spLocks noChangeShapeType="1"/>
          </p:cNvSpPr>
          <p:nvPr/>
        </p:nvSpPr>
        <p:spPr bwMode="auto">
          <a:xfrm>
            <a:off x="755650" y="2997200"/>
            <a:ext cx="1439863" cy="86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10" name="Group 51"/>
          <p:cNvGrpSpPr>
            <a:grpSpLocks/>
          </p:cNvGrpSpPr>
          <p:nvPr/>
        </p:nvGrpSpPr>
        <p:grpSpPr bwMode="auto">
          <a:xfrm>
            <a:off x="1763713" y="3068638"/>
            <a:ext cx="288925" cy="504825"/>
            <a:chOff x="2699" y="3203"/>
            <a:chExt cx="272" cy="409"/>
          </a:xfrm>
        </p:grpSpPr>
        <p:grpSp>
          <p:nvGrpSpPr>
            <p:cNvPr id="11" name="Group 52"/>
            <p:cNvGrpSpPr>
              <a:grpSpLocks/>
            </p:cNvGrpSpPr>
            <p:nvPr/>
          </p:nvGrpSpPr>
          <p:grpSpPr bwMode="auto">
            <a:xfrm>
              <a:off x="2699" y="3203"/>
              <a:ext cx="272" cy="409"/>
              <a:chOff x="2699" y="3203"/>
              <a:chExt cx="272" cy="409"/>
            </a:xfrm>
          </p:grpSpPr>
          <p:sp>
            <p:nvSpPr>
              <p:cNvPr id="2091" name="Oval 53"/>
              <p:cNvSpPr>
                <a:spLocks noChangeArrowheads="1"/>
              </p:cNvSpPr>
              <p:nvPr/>
            </p:nvSpPr>
            <p:spPr bwMode="auto">
              <a:xfrm>
                <a:off x="2699" y="3203"/>
                <a:ext cx="272" cy="227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92" name="Line 54"/>
              <p:cNvSpPr>
                <a:spLocks noChangeShapeType="1"/>
              </p:cNvSpPr>
              <p:nvPr/>
            </p:nvSpPr>
            <p:spPr bwMode="auto">
              <a:xfrm>
                <a:off x="2835" y="3430"/>
                <a:ext cx="0" cy="1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ru-RU"/>
              </a:p>
            </p:txBody>
          </p:sp>
        </p:grpSp>
        <p:sp>
          <p:nvSpPr>
            <p:cNvPr id="2090" name="Line 55"/>
            <p:cNvSpPr>
              <a:spLocks noChangeShapeType="1"/>
            </p:cNvSpPr>
            <p:nvPr/>
          </p:nvSpPr>
          <p:spPr bwMode="auto">
            <a:xfrm>
              <a:off x="2744" y="3521"/>
              <a:ext cx="18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ru-RU"/>
            </a:p>
          </p:txBody>
        </p:sp>
      </p:grpSp>
      <p:grpSp>
        <p:nvGrpSpPr>
          <p:cNvPr id="12" name="Group 56"/>
          <p:cNvGrpSpPr>
            <a:grpSpLocks/>
          </p:cNvGrpSpPr>
          <p:nvPr/>
        </p:nvGrpSpPr>
        <p:grpSpPr bwMode="auto">
          <a:xfrm>
            <a:off x="900113" y="3429000"/>
            <a:ext cx="574675" cy="431800"/>
            <a:chOff x="3334" y="3566"/>
            <a:chExt cx="362" cy="272"/>
          </a:xfrm>
        </p:grpSpPr>
        <p:sp>
          <p:nvSpPr>
            <p:cNvPr id="2087" name="Oval 57"/>
            <p:cNvSpPr>
              <a:spLocks noChangeArrowheads="1"/>
            </p:cNvSpPr>
            <p:nvPr/>
          </p:nvSpPr>
          <p:spPr bwMode="auto">
            <a:xfrm>
              <a:off x="3334" y="3612"/>
              <a:ext cx="226" cy="22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88" name="Line 58"/>
            <p:cNvSpPr>
              <a:spLocks noChangeShapeType="1"/>
            </p:cNvSpPr>
            <p:nvPr/>
          </p:nvSpPr>
          <p:spPr bwMode="auto">
            <a:xfrm flipV="1">
              <a:off x="3560" y="3566"/>
              <a:ext cx="136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endParaRPr lang="ru-RU"/>
            </a:p>
          </p:txBody>
        </p:sp>
      </p:grpSp>
      <p:sp>
        <p:nvSpPr>
          <p:cNvPr id="50235" name="Text Box 59"/>
          <p:cNvSpPr txBox="1">
            <a:spLocks noChangeArrowheads="1"/>
          </p:cNvSpPr>
          <p:nvPr/>
        </p:nvSpPr>
        <p:spPr bwMode="auto">
          <a:xfrm>
            <a:off x="2824163" y="29464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50236" name="Text Box 60"/>
          <p:cNvSpPr txBox="1">
            <a:spLocks noChangeArrowheads="1"/>
          </p:cNvSpPr>
          <p:nvPr/>
        </p:nvSpPr>
        <p:spPr bwMode="auto">
          <a:xfrm>
            <a:off x="2319338" y="4960938"/>
            <a:ext cx="546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/>
              <a:t>41,5%          8,5%           8,5%           41,5%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50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50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50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50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226" grpId="0" animBg="1"/>
      <p:bldP spid="50235" grpId="0"/>
      <p:bldP spid="5023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269875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/>
              <a:t>Профаза </a:t>
            </a:r>
            <a:r>
              <a:rPr lang="en-US" smtClean="0"/>
              <a:t>I</a:t>
            </a:r>
            <a:r>
              <a:rPr lang="ru-RU" smtClean="0"/>
              <a:t> мейоза</a:t>
            </a:r>
          </a:p>
        </p:txBody>
      </p:sp>
      <p:sp>
        <p:nvSpPr>
          <p:cNvPr id="19459" name="Oval 7"/>
          <p:cNvSpPr>
            <a:spLocks noChangeArrowheads="1"/>
          </p:cNvSpPr>
          <p:nvPr/>
        </p:nvSpPr>
        <p:spPr bwMode="auto">
          <a:xfrm>
            <a:off x="1692275" y="1484313"/>
            <a:ext cx="215900" cy="288131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9460" name="Oval 8"/>
          <p:cNvSpPr>
            <a:spLocks noChangeArrowheads="1"/>
          </p:cNvSpPr>
          <p:nvPr/>
        </p:nvSpPr>
        <p:spPr bwMode="auto">
          <a:xfrm>
            <a:off x="1476375" y="1484313"/>
            <a:ext cx="215900" cy="288131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9461" name="Oval 9"/>
          <p:cNvSpPr>
            <a:spLocks noChangeArrowheads="1"/>
          </p:cNvSpPr>
          <p:nvPr/>
        </p:nvSpPr>
        <p:spPr bwMode="auto">
          <a:xfrm>
            <a:off x="468313" y="1412875"/>
            <a:ext cx="215900" cy="2881313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9462" name="Oval 11"/>
          <p:cNvSpPr>
            <a:spLocks noChangeArrowheads="1"/>
          </p:cNvSpPr>
          <p:nvPr/>
        </p:nvSpPr>
        <p:spPr bwMode="auto">
          <a:xfrm>
            <a:off x="684213" y="1412875"/>
            <a:ext cx="215900" cy="2881313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9463" name="Text Box 12"/>
          <p:cNvSpPr txBox="1">
            <a:spLocks noChangeArrowheads="1"/>
          </p:cNvSpPr>
          <p:nvPr/>
        </p:nvSpPr>
        <p:spPr bwMode="auto">
          <a:xfrm>
            <a:off x="1042988" y="2411413"/>
            <a:ext cx="474662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kumimoji="0" lang="ru-RU" sz="3200" b="1">
                <a:latin typeface="Arial" pitchFamily="34" charset="0"/>
              </a:rPr>
              <a:t>+</a:t>
            </a:r>
          </a:p>
        </p:txBody>
      </p:sp>
      <p:sp>
        <p:nvSpPr>
          <p:cNvPr id="19464" name="Text Box 13"/>
          <p:cNvSpPr txBox="1">
            <a:spLocks noChangeArrowheads="1"/>
          </p:cNvSpPr>
          <p:nvPr/>
        </p:nvSpPr>
        <p:spPr bwMode="auto">
          <a:xfrm>
            <a:off x="323850" y="4349750"/>
            <a:ext cx="15652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kumimoji="0" lang="ru-RU" sz="2800">
                <a:latin typeface="Arial" pitchFamily="34" charset="0"/>
              </a:rPr>
              <a:t>1          2</a:t>
            </a:r>
          </a:p>
        </p:txBody>
      </p:sp>
      <p:sp>
        <p:nvSpPr>
          <p:cNvPr id="19465" name="AutoShape 14"/>
          <p:cNvSpPr>
            <a:spLocks/>
          </p:cNvSpPr>
          <p:nvPr/>
        </p:nvSpPr>
        <p:spPr bwMode="auto">
          <a:xfrm rot="-5400000">
            <a:off x="1004094" y="4188619"/>
            <a:ext cx="439737" cy="1800225"/>
          </a:xfrm>
          <a:prstGeom prst="leftBrace">
            <a:avLst>
              <a:gd name="adj1" fmla="val 34116"/>
              <a:gd name="adj2" fmla="val 51736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9466" name="Text Box 15"/>
          <p:cNvSpPr txBox="1">
            <a:spLocks noChangeArrowheads="1"/>
          </p:cNvSpPr>
          <p:nvPr/>
        </p:nvSpPr>
        <p:spPr bwMode="auto">
          <a:xfrm>
            <a:off x="107950" y="5341938"/>
            <a:ext cx="25273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kumimoji="0" lang="ru-RU" sz="2800">
                <a:latin typeface="Arial" pitchFamily="34" charset="0"/>
              </a:rPr>
              <a:t>гомологичные</a:t>
            </a:r>
          </a:p>
        </p:txBody>
      </p:sp>
      <p:sp>
        <p:nvSpPr>
          <p:cNvPr id="33808" name="Line 16"/>
          <p:cNvSpPr>
            <a:spLocks noChangeShapeType="1"/>
          </p:cNvSpPr>
          <p:nvPr/>
        </p:nvSpPr>
        <p:spPr bwMode="auto">
          <a:xfrm>
            <a:off x="2051050" y="2852738"/>
            <a:ext cx="15113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3809" name="AutoShape 17"/>
          <p:cNvSpPr>
            <a:spLocks/>
          </p:cNvSpPr>
          <p:nvPr/>
        </p:nvSpPr>
        <p:spPr bwMode="auto">
          <a:xfrm rot="-5400000">
            <a:off x="4099719" y="3756819"/>
            <a:ext cx="439737" cy="1800225"/>
          </a:xfrm>
          <a:prstGeom prst="leftBrace">
            <a:avLst>
              <a:gd name="adj1" fmla="val 34116"/>
              <a:gd name="adj2" fmla="val 51736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9469" name="Text Box 18"/>
          <p:cNvSpPr txBox="1">
            <a:spLocks noChangeArrowheads="1"/>
          </p:cNvSpPr>
          <p:nvPr/>
        </p:nvSpPr>
        <p:spPr bwMode="auto">
          <a:xfrm>
            <a:off x="3276600" y="5013325"/>
            <a:ext cx="17700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kumimoji="0" lang="ru-RU" sz="2800">
                <a:latin typeface="Arial" pitchFamily="34" charset="0"/>
              </a:rPr>
              <a:t>Бивалент</a:t>
            </a:r>
          </a:p>
        </p:txBody>
      </p:sp>
      <p:sp>
        <p:nvSpPr>
          <p:cNvPr id="19470" name="Text Box 19"/>
          <p:cNvSpPr txBox="1">
            <a:spLocks noChangeArrowheads="1"/>
          </p:cNvSpPr>
          <p:nvPr/>
        </p:nvSpPr>
        <p:spPr bwMode="auto">
          <a:xfrm>
            <a:off x="1835150" y="2295525"/>
            <a:ext cx="1878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kumimoji="0" lang="ru-RU" sz="2400">
                <a:latin typeface="Arial" pitchFamily="34" charset="0"/>
              </a:rPr>
              <a:t>Коньюгация</a:t>
            </a:r>
          </a:p>
        </p:txBody>
      </p:sp>
      <p:sp>
        <p:nvSpPr>
          <p:cNvPr id="33812" name="Line 20"/>
          <p:cNvSpPr>
            <a:spLocks noChangeShapeType="1"/>
          </p:cNvSpPr>
          <p:nvPr/>
        </p:nvSpPr>
        <p:spPr bwMode="auto">
          <a:xfrm>
            <a:off x="4932363" y="2852738"/>
            <a:ext cx="172878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9472" name="Text Box 21"/>
          <p:cNvSpPr txBox="1">
            <a:spLocks noChangeArrowheads="1"/>
          </p:cNvSpPr>
          <p:nvPr/>
        </p:nvSpPr>
        <p:spPr bwMode="auto">
          <a:xfrm>
            <a:off x="4840288" y="2224088"/>
            <a:ext cx="2127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kumimoji="0" lang="ru-RU" sz="2400">
                <a:latin typeface="Arial" pitchFamily="34" charset="0"/>
              </a:rPr>
              <a:t>Кроссинговер</a:t>
            </a:r>
          </a:p>
        </p:txBody>
      </p:sp>
      <p:sp>
        <p:nvSpPr>
          <p:cNvPr id="33814" name="Oval 22"/>
          <p:cNvSpPr>
            <a:spLocks noChangeArrowheads="1"/>
          </p:cNvSpPr>
          <p:nvPr/>
        </p:nvSpPr>
        <p:spPr bwMode="auto">
          <a:xfrm>
            <a:off x="7308850" y="1628775"/>
            <a:ext cx="215900" cy="2881313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3817" name="Oval 25"/>
          <p:cNvSpPr>
            <a:spLocks noChangeArrowheads="1"/>
          </p:cNvSpPr>
          <p:nvPr/>
        </p:nvSpPr>
        <p:spPr bwMode="auto">
          <a:xfrm>
            <a:off x="7308850" y="2924175"/>
            <a:ext cx="215900" cy="15843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3819" name="Text Box 27"/>
          <p:cNvSpPr txBox="1">
            <a:spLocks noChangeArrowheads="1"/>
          </p:cNvSpPr>
          <p:nvPr/>
        </p:nvSpPr>
        <p:spPr bwMode="auto">
          <a:xfrm>
            <a:off x="4984750" y="2871788"/>
            <a:ext cx="16779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kumimoji="0" lang="ru-RU" sz="2400">
                <a:latin typeface="Arial" pitchFamily="34" charset="0"/>
              </a:rPr>
              <a:t>Перекрест</a:t>
            </a:r>
          </a:p>
        </p:txBody>
      </p:sp>
      <p:sp>
        <p:nvSpPr>
          <p:cNvPr id="19476" name="Oval 30"/>
          <p:cNvSpPr>
            <a:spLocks noChangeArrowheads="1"/>
          </p:cNvSpPr>
          <p:nvPr/>
        </p:nvSpPr>
        <p:spPr bwMode="auto">
          <a:xfrm>
            <a:off x="611188" y="2997200"/>
            <a:ext cx="288925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/>
              <a:t>Н</a:t>
            </a:r>
          </a:p>
        </p:txBody>
      </p:sp>
      <p:sp>
        <p:nvSpPr>
          <p:cNvPr id="19477" name="Oval 31"/>
          <p:cNvSpPr>
            <a:spLocks noChangeArrowheads="1"/>
          </p:cNvSpPr>
          <p:nvPr/>
        </p:nvSpPr>
        <p:spPr bwMode="auto">
          <a:xfrm>
            <a:off x="684213" y="2276475"/>
            <a:ext cx="287337" cy="2159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/>
              <a:t>С</a:t>
            </a:r>
          </a:p>
        </p:txBody>
      </p:sp>
      <p:sp>
        <p:nvSpPr>
          <p:cNvPr id="19478" name="Oval 33"/>
          <p:cNvSpPr>
            <a:spLocks noChangeArrowheads="1"/>
          </p:cNvSpPr>
          <p:nvPr/>
        </p:nvSpPr>
        <p:spPr bwMode="auto">
          <a:xfrm>
            <a:off x="1619250" y="2276475"/>
            <a:ext cx="288925" cy="215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/>
              <a:t>Ч</a:t>
            </a:r>
          </a:p>
        </p:txBody>
      </p:sp>
      <p:sp>
        <p:nvSpPr>
          <p:cNvPr id="19479" name="Oval 34"/>
          <p:cNvSpPr>
            <a:spLocks noChangeArrowheads="1"/>
          </p:cNvSpPr>
          <p:nvPr/>
        </p:nvSpPr>
        <p:spPr bwMode="auto">
          <a:xfrm>
            <a:off x="395288" y="2276475"/>
            <a:ext cx="288925" cy="2159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/>
              <a:t>С</a:t>
            </a:r>
          </a:p>
        </p:txBody>
      </p:sp>
      <p:sp>
        <p:nvSpPr>
          <p:cNvPr id="19480" name="Oval 41"/>
          <p:cNvSpPr>
            <a:spLocks noChangeArrowheads="1"/>
          </p:cNvSpPr>
          <p:nvPr/>
        </p:nvSpPr>
        <p:spPr bwMode="auto">
          <a:xfrm>
            <a:off x="395288" y="2997200"/>
            <a:ext cx="288925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/>
              <a:t>Н</a:t>
            </a:r>
          </a:p>
        </p:txBody>
      </p:sp>
      <p:sp>
        <p:nvSpPr>
          <p:cNvPr id="19481" name="Oval 48"/>
          <p:cNvSpPr>
            <a:spLocks noChangeArrowheads="1"/>
          </p:cNvSpPr>
          <p:nvPr/>
        </p:nvSpPr>
        <p:spPr bwMode="auto">
          <a:xfrm>
            <a:off x="1403350" y="2276475"/>
            <a:ext cx="288925" cy="215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/>
              <a:t>Ч</a:t>
            </a:r>
          </a:p>
        </p:txBody>
      </p:sp>
      <p:sp>
        <p:nvSpPr>
          <p:cNvPr id="19482" name="Oval 50"/>
          <p:cNvSpPr>
            <a:spLocks noChangeArrowheads="1"/>
          </p:cNvSpPr>
          <p:nvPr/>
        </p:nvSpPr>
        <p:spPr bwMode="auto">
          <a:xfrm>
            <a:off x="1403350" y="3068638"/>
            <a:ext cx="288925" cy="215900"/>
          </a:xfrm>
          <a:prstGeom prst="ellipse">
            <a:avLst/>
          </a:prstGeom>
          <a:solidFill>
            <a:srgbClr val="00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/>
              <a:t>К</a:t>
            </a:r>
          </a:p>
        </p:txBody>
      </p:sp>
      <p:sp>
        <p:nvSpPr>
          <p:cNvPr id="19483" name="Oval 51"/>
          <p:cNvSpPr>
            <a:spLocks noChangeArrowheads="1"/>
          </p:cNvSpPr>
          <p:nvPr/>
        </p:nvSpPr>
        <p:spPr bwMode="auto">
          <a:xfrm>
            <a:off x="1692275" y="3068638"/>
            <a:ext cx="288925" cy="215900"/>
          </a:xfrm>
          <a:prstGeom prst="ellipse">
            <a:avLst/>
          </a:prstGeom>
          <a:solidFill>
            <a:srgbClr val="00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/>
              <a:t>К</a:t>
            </a:r>
          </a:p>
        </p:txBody>
      </p:sp>
      <p:grpSp>
        <p:nvGrpSpPr>
          <p:cNvPr id="2" name="Group 59"/>
          <p:cNvGrpSpPr>
            <a:grpSpLocks/>
          </p:cNvGrpSpPr>
          <p:nvPr/>
        </p:nvGrpSpPr>
        <p:grpSpPr bwMode="auto">
          <a:xfrm>
            <a:off x="3635375" y="1557338"/>
            <a:ext cx="1009650" cy="2881312"/>
            <a:chOff x="2290" y="981"/>
            <a:chExt cx="636" cy="1815"/>
          </a:xfrm>
        </p:grpSpPr>
        <p:sp>
          <p:nvSpPr>
            <p:cNvPr id="19501" name="Oval 4"/>
            <p:cNvSpPr>
              <a:spLocks noChangeArrowheads="1"/>
            </p:cNvSpPr>
            <p:nvPr/>
          </p:nvSpPr>
          <p:spPr bwMode="auto">
            <a:xfrm>
              <a:off x="2472" y="981"/>
              <a:ext cx="136" cy="1815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502" name="Oval 5"/>
            <p:cNvSpPr>
              <a:spLocks noChangeArrowheads="1"/>
            </p:cNvSpPr>
            <p:nvPr/>
          </p:nvSpPr>
          <p:spPr bwMode="auto">
            <a:xfrm>
              <a:off x="2336" y="981"/>
              <a:ext cx="136" cy="1815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503" name="Oval 6"/>
            <p:cNvSpPr>
              <a:spLocks noChangeArrowheads="1"/>
            </p:cNvSpPr>
            <p:nvPr/>
          </p:nvSpPr>
          <p:spPr bwMode="auto">
            <a:xfrm>
              <a:off x="2608" y="981"/>
              <a:ext cx="136" cy="181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504" name="Oval 10"/>
            <p:cNvSpPr>
              <a:spLocks noChangeArrowheads="1"/>
            </p:cNvSpPr>
            <p:nvPr/>
          </p:nvSpPr>
          <p:spPr bwMode="auto">
            <a:xfrm>
              <a:off x="2744" y="981"/>
              <a:ext cx="136" cy="181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505" name="Oval 35"/>
            <p:cNvSpPr>
              <a:spLocks noChangeArrowheads="1"/>
            </p:cNvSpPr>
            <p:nvPr/>
          </p:nvSpPr>
          <p:spPr bwMode="auto">
            <a:xfrm>
              <a:off x="2426" y="1480"/>
              <a:ext cx="182" cy="136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/>
                <a:t>С</a:t>
              </a:r>
            </a:p>
          </p:txBody>
        </p:sp>
        <p:sp>
          <p:nvSpPr>
            <p:cNvPr id="19506" name="Oval 37"/>
            <p:cNvSpPr>
              <a:spLocks noChangeArrowheads="1"/>
            </p:cNvSpPr>
            <p:nvPr/>
          </p:nvSpPr>
          <p:spPr bwMode="auto">
            <a:xfrm>
              <a:off x="2290" y="1480"/>
              <a:ext cx="182" cy="136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/>
                <a:t>С</a:t>
              </a:r>
            </a:p>
          </p:txBody>
        </p:sp>
        <p:sp>
          <p:nvSpPr>
            <p:cNvPr id="19507" name="Oval 42"/>
            <p:cNvSpPr>
              <a:spLocks noChangeArrowheads="1"/>
            </p:cNvSpPr>
            <p:nvPr/>
          </p:nvSpPr>
          <p:spPr bwMode="auto">
            <a:xfrm>
              <a:off x="2426" y="1979"/>
              <a:ext cx="182" cy="1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/>
                <a:t>Н</a:t>
              </a:r>
            </a:p>
          </p:txBody>
        </p:sp>
        <p:sp>
          <p:nvSpPr>
            <p:cNvPr id="19508" name="Oval 43"/>
            <p:cNvSpPr>
              <a:spLocks noChangeArrowheads="1"/>
            </p:cNvSpPr>
            <p:nvPr/>
          </p:nvSpPr>
          <p:spPr bwMode="auto">
            <a:xfrm>
              <a:off x="2290" y="1979"/>
              <a:ext cx="182" cy="1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/>
                <a:t>Н</a:t>
              </a:r>
            </a:p>
          </p:txBody>
        </p:sp>
        <p:sp>
          <p:nvSpPr>
            <p:cNvPr id="19509" name="Oval 45"/>
            <p:cNvSpPr>
              <a:spLocks noChangeArrowheads="1"/>
            </p:cNvSpPr>
            <p:nvPr/>
          </p:nvSpPr>
          <p:spPr bwMode="auto">
            <a:xfrm>
              <a:off x="2562" y="1480"/>
              <a:ext cx="182" cy="13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/>
                <a:t>Ч</a:t>
              </a:r>
            </a:p>
          </p:txBody>
        </p:sp>
        <p:sp>
          <p:nvSpPr>
            <p:cNvPr id="19510" name="Oval 46"/>
            <p:cNvSpPr>
              <a:spLocks noChangeArrowheads="1"/>
            </p:cNvSpPr>
            <p:nvPr/>
          </p:nvSpPr>
          <p:spPr bwMode="auto">
            <a:xfrm>
              <a:off x="2699" y="1480"/>
              <a:ext cx="182" cy="13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/>
                <a:t>Ч</a:t>
              </a:r>
            </a:p>
          </p:txBody>
        </p:sp>
        <p:sp>
          <p:nvSpPr>
            <p:cNvPr id="19511" name="Oval 52"/>
            <p:cNvSpPr>
              <a:spLocks noChangeArrowheads="1"/>
            </p:cNvSpPr>
            <p:nvPr/>
          </p:nvSpPr>
          <p:spPr bwMode="auto">
            <a:xfrm>
              <a:off x="2562" y="1979"/>
              <a:ext cx="182" cy="136"/>
            </a:xfrm>
            <a:prstGeom prst="ellipse">
              <a:avLst/>
            </a:prstGeom>
            <a:solidFill>
              <a:srgbClr val="00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/>
                <a:t>К</a:t>
              </a:r>
            </a:p>
          </p:txBody>
        </p:sp>
        <p:sp>
          <p:nvSpPr>
            <p:cNvPr id="19512" name="Oval 53"/>
            <p:cNvSpPr>
              <a:spLocks noChangeArrowheads="1"/>
            </p:cNvSpPr>
            <p:nvPr/>
          </p:nvSpPr>
          <p:spPr bwMode="auto">
            <a:xfrm>
              <a:off x="2744" y="1979"/>
              <a:ext cx="182" cy="136"/>
            </a:xfrm>
            <a:prstGeom prst="ellipse">
              <a:avLst/>
            </a:prstGeom>
            <a:solidFill>
              <a:srgbClr val="00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/>
                <a:t>К</a:t>
              </a:r>
            </a:p>
          </p:txBody>
        </p:sp>
      </p:grpSp>
      <p:grpSp>
        <p:nvGrpSpPr>
          <p:cNvPr id="3" name="Group 60"/>
          <p:cNvGrpSpPr>
            <a:grpSpLocks/>
          </p:cNvGrpSpPr>
          <p:nvPr/>
        </p:nvGrpSpPr>
        <p:grpSpPr bwMode="auto">
          <a:xfrm>
            <a:off x="7019925" y="1557338"/>
            <a:ext cx="1009650" cy="2881312"/>
            <a:chOff x="4422" y="981"/>
            <a:chExt cx="636" cy="1815"/>
          </a:xfrm>
        </p:grpSpPr>
        <p:sp>
          <p:nvSpPr>
            <p:cNvPr id="19489" name="Oval 3"/>
            <p:cNvSpPr>
              <a:spLocks noChangeArrowheads="1"/>
            </p:cNvSpPr>
            <p:nvPr/>
          </p:nvSpPr>
          <p:spPr bwMode="auto">
            <a:xfrm>
              <a:off x="4468" y="981"/>
              <a:ext cx="136" cy="1815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90" name="Oval 23"/>
            <p:cNvSpPr>
              <a:spLocks noChangeArrowheads="1"/>
            </p:cNvSpPr>
            <p:nvPr/>
          </p:nvSpPr>
          <p:spPr bwMode="auto">
            <a:xfrm>
              <a:off x="4876" y="981"/>
              <a:ext cx="136" cy="181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91" name="Oval 24"/>
            <p:cNvSpPr>
              <a:spLocks noChangeArrowheads="1"/>
            </p:cNvSpPr>
            <p:nvPr/>
          </p:nvSpPr>
          <p:spPr bwMode="auto">
            <a:xfrm>
              <a:off x="4740" y="981"/>
              <a:ext cx="136" cy="1815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92" name="Oval 26"/>
            <p:cNvSpPr>
              <a:spLocks noChangeArrowheads="1"/>
            </p:cNvSpPr>
            <p:nvPr/>
          </p:nvSpPr>
          <p:spPr bwMode="auto">
            <a:xfrm>
              <a:off x="4740" y="981"/>
              <a:ext cx="136" cy="99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93" name="Oval 36"/>
            <p:cNvSpPr>
              <a:spLocks noChangeArrowheads="1"/>
            </p:cNvSpPr>
            <p:nvPr/>
          </p:nvSpPr>
          <p:spPr bwMode="auto">
            <a:xfrm>
              <a:off x="4422" y="1480"/>
              <a:ext cx="182" cy="136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/>
                <a:t>С</a:t>
              </a:r>
            </a:p>
          </p:txBody>
        </p:sp>
        <p:sp>
          <p:nvSpPr>
            <p:cNvPr id="19494" name="Oval 38"/>
            <p:cNvSpPr>
              <a:spLocks noChangeArrowheads="1"/>
            </p:cNvSpPr>
            <p:nvPr/>
          </p:nvSpPr>
          <p:spPr bwMode="auto">
            <a:xfrm>
              <a:off x="4604" y="1480"/>
              <a:ext cx="182" cy="136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/>
                <a:t>С</a:t>
              </a:r>
            </a:p>
          </p:txBody>
        </p:sp>
        <p:sp>
          <p:nvSpPr>
            <p:cNvPr id="19495" name="Oval 40"/>
            <p:cNvSpPr>
              <a:spLocks noChangeArrowheads="1"/>
            </p:cNvSpPr>
            <p:nvPr/>
          </p:nvSpPr>
          <p:spPr bwMode="auto">
            <a:xfrm>
              <a:off x="4694" y="1888"/>
              <a:ext cx="182" cy="1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/>
                <a:t>Н</a:t>
              </a:r>
            </a:p>
          </p:txBody>
        </p:sp>
        <p:sp>
          <p:nvSpPr>
            <p:cNvPr id="19496" name="Oval 44"/>
            <p:cNvSpPr>
              <a:spLocks noChangeArrowheads="1"/>
            </p:cNvSpPr>
            <p:nvPr/>
          </p:nvSpPr>
          <p:spPr bwMode="auto">
            <a:xfrm>
              <a:off x="4422" y="1888"/>
              <a:ext cx="182" cy="1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/>
                <a:t>Н</a:t>
              </a:r>
            </a:p>
          </p:txBody>
        </p:sp>
        <p:sp>
          <p:nvSpPr>
            <p:cNvPr id="19497" name="Oval 47"/>
            <p:cNvSpPr>
              <a:spLocks noChangeArrowheads="1"/>
            </p:cNvSpPr>
            <p:nvPr/>
          </p:nvSpPr>
          <p:spPr bwMode="auto">
            <a:xfrm>
              <a:off x="4875" y="1525"/>
              <a:ext cx="182" cy="13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/>
                <a:t>Ч</a:t>
              </a:r>
            </a:p>
          </p:txBody>
        </p:sp>
        <p:sp>
          <p:nvSpPr>
            <p:cNvPr id="19498" name="Oval 49"/>
            <p:cNvSpPr>
              <a:spLocks noChangeArrowheads="1"/>
            </p:cNvSpPr>
            <p:nvPr/>
          </p:nvSpPr>
          <p:spPr bwMode="auto">
            <a:xfrm>
              <a:off x="4740" y="1525"/>
              <a:ext cx="182" cy="13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/>
                <a:t>Ч</a:t>
              </a:r>
            </a:p>
          </p:txBody>
        </p:sp>
        <p:sp>
          <p:nvSpPr>
            <p:cNvPr id="19499" name="Oval 54"/>
            <p:cNvSpPr>
              <a:spLocks noChangeArrowheads="1"/>
            </p:cNvSpPr>
            <p:nvPr/>
          </p:nvSpPr>
          <p:spPr bwMode="auto">
            <a:xfrm>
              <a:off x="4876" y="1797"/>
              <a:ext cx="182" cy="136"/>
            </a:xfrm>
            <a:prstGeom prst="ellipse">
              <a:avLst/>
            </a:prstGeom>
            <a:solidFill>
              <a:srgbClr val="00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/>
                <a:t>К</a:t>
              </a:r>
            </a:p>
          </p:txBody>
        </p:sp>
        <p:sp>
          <p:nvSpPr>
            <p:cNvPr id="19500" name="Oval 55"/>
            <p:cNvSpPr>
              <a:spLocks noChangeArrowheads="1"/>
            </p:cNvSpPr>
            <p:nvPr/>
          </p:nvSpPr>
          <p:spPr bwMode="auto">
            <a:xfrm>
              <a:off x="4558" y="1797"/>
              <a:ext cx="182" cy="136"/>
            </a:xfrm>
            <a:prstGeom prst="ellipse">
              <a:avLst/>
            </a:prstGeom>
            <a:solidFill>
              <a:srgbClr val="00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/>
                <a:t>К</a:t>
              </a:r>
            </a:p>
          </p:txBody>
        </p:sp>
      </p:grpSp>
      <p:grpSp>
        <p:nvGrpSpPr>
          <p:cNvPr id="4" name="Group 58"/>
          <p:cNvGrpSpPr>
            <a:grpSpLocks/>
          </p:cNvGrpSpPr>
          <p:nvPr/>
        </p:nvGrpSpPr>
        <p:grpSpPr bwMode="auto">
          <a:xfrm>
            <a:off x="6877050" y="4437063"/>
            <a:ext cx="1993900" cy="1393825"/>
            <a:chOff x="4332" y="2795"/>
            <a:chExt cx="1256" cy="878"/>
          </a:xfrm>
        </p:grpSpPr>
        <p:sp>
          <p:nvSpPr>
            <p:cNvPr id="19487" name="AutoShape 56"/>
            <p:cNvSpPr>
              <a:spLocks noChangeArrowheads="1"/>
            </p:cNvSpPr>
            <p:nvPr/>
          </p:nvSpPr>
          <p:spPr bwMode="auto">
            <a:xfrm>
              <a:off x="4649" y="2795"/>
              <a:ext cx="227" cy="576"/>
            </a:xfrm>
            <a:prstGeom prst="downArrowCallout">
              <a:avLst>
                <a:gd name="adj1" fmla="val 25000"/>
                <a:gd name="adj2" fmla="val 25000"/>
                <a:gd name="adj3" fmla="val 42291"/>
                <a:gd name="adj4" fmla="val 6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88" name="Text Box 57"/>
            <p:cNvSpPr txBox="1">
              <a:spLocks noChangeArrowheads="1"/>
            </p:cNvSpPr>
            <p:nvPr/>
          </p:nvSpPr>
          <p:spPr bwMode="auto">
            <a:xfrm>
              <a:off x="4332" y="3385"/>
              <a:ext cx="1256" cy="28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400" dirty="0" err="1"/>
                <a:t>кроссоверные</a:t>
              </a:r>
              <a:endParaRPr lang="ru-RU" sz="24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3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3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3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3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3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3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08" grpId="0" animBg="1"/>
      <p:bldP spid="33809" grpId="0" animBg="1"/>
      <p:bldP spid="33812" grpId="0" animBg="1"/>
      <p:bldP spid="33814" grpId="0" animBg="1"/>
      <p:bldP spid="33817" grpId="0" animBg="1"/>
      <p:bldP spid="338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4"/>
          <p:cNvSpPr txBox="1">
            <a:spLocks noChangeArrowheads="1"/>
          </p:cNvSpPr>
          <p:nvPr/>
        </p:nvSpPr>
        <p:spPr bwMode="auto">
          <a:xfrm>
            <a:off x="879475" y="712788"/>
            <a:ext cx="14589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/>
              <a:t>Р:(из       )</a:t>
            </a:r>
          </a:p>
        </p:txBody>
      </p:sp>
      <p:graphicFrame>
        <p:nvGraphicFramePr>
          <p:cNvPr id="3074" name="Object 5"/>
          <p:cNvGraphicFramePr>
            <a:graphicFrameLocks noChangeAspect="1"/>
          </p:cNvGraphicFramePr>
          <p:nvPr/>
        </p:nvGraphicFramePr>
        <p:xfrm>
          <a:off x="1619250" y="692150"/>
          <a:ext cx="441325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Формула" r:id="rId3" imgW="164885" imgH="215619" progId="Equation.3">
                  <p:embed/>
                </p:oleObj>
              </mc:Choice>
              <mc:Fallback>
                <p:oleObj name="Формула" r:id="rId3" imgW="164885" imgH="21561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692150"/>
                        <a:ext cx="441325" cy="576263"/>
                      </a:xfrm>
                      <a:prstGeom prst="rect">
                        <a:avLst/>
                      </a:prstGeom>
                      <a:solidFill>
                        <a:srgbClr val="FF3300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67" name="Group 71"/>
          <p:cNvGraphicFramePr>
            <a:graphicFrameLocks noGrp="1"/>
          </p:cNvGraphicFramePr>
          <p:nvPr/>
        </p:nvGraphicFramePr>
        <p:xfrm>
          <a:off x="755650" y="2997200"/>
          <a:ext cx="7272338" cy="1901762"/>
        </p:xfrm>
        <a:graphic>
          <a:graphicData uri="http://schemas.openxmlformats.org/drawingml/2006/table">
            <a:tbl>
              <a:tblPr/>
              <a:tblGrid>
                <a:gridCol w="1454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4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57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4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41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71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АВ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аВ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Ав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ав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1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ав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АаВв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С.н.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ааВв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Ч.н.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аАвв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С.к.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Аавв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Ч.к.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2339975" y="765175"/>
            <a:ext cx="360363" cy="504825"/>
            <a:chOff x="2699" y="3203"/>
            <a:chExt cx="272" cy="409"/>
          </a:xfrm>
        </p:grpSpPr>
        <p:grpSp>
          <p:nvGrpSpPr>
            <p:cNvPr id="3" name="Group 28"/>
            <p:cNvGrpSpPr>
              <a:grpSpLocks/>
            </p:cNvGrpSpPr>
            <p:nvPr/>
          </p:nvGrpSpPr>
          <p:grpSpPr bwMode="auto">
            <a:xfrm>
              <a:off x="2699" y="3203"/>
              <a:ext cx="272" cy="409"/>
              <a:chOff x="2699" y="3203"/>
              <a:chExt cx="272" cy="409"/>
            </a:xfrm>
          </p:grpSpPr>
          <p:sp>
            <p:nvSpPr>
              <p:cNvPr id="3133" name="Oval 29"/>
              <p:cNvSpPr>
                <a:spLocks noChangeArrowheads="1"/>
              </p:cNvSpPr>
              <p:nvPr/>
            </p:nvSpPr>
            <p:spPr bwMode="auto">
              <a:xfrm>
                <a:off x="2699" y="3203"/>
                <a:ext cx="272" cy="227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34" name="Line 30"/>
              <p:cNvSpPr>
                <a:spLocks noChangeShapeType="1"/>
              </p:cNvSpPr>
              <p:nvPr/>
            </p:nvSpPr>
            <p:spPr bwMode="auto">
              <a:xfrm>
                <a:off x="2835" y="3430"/>
                <a:ext cx="0" cy="1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ru-RU"/>
              </a:p>
            </p:txBody>
          </p:sp>
        </p:grpSp>
        <p:sp>
          <p:nvSpPr>
            <p:cNvPr id="3132" name="Line 31"/>
            <p:cNvSpPr>
              <a:spLocks noChangeShapeType="1"/>
            </p:cNvSpPr>
            <p:nvPr/>
          </p:nvSpPr>
          <p:spPr bwMode="auto">
            <a:xfrm>
              <a:off x="2744" y="3521"/>
              <a:ext cx="18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ru-RU"/>
            </a:p>
          </p:txBody>
        </p:sp>
      </p:grpSp>
      <p:sp>
        <p:nvSpPr>
          <p:cNvPr id="3097" name="Text Box 32"/>
          <p:cNvSpPr txBox="1">
            <a:spLocks noChangeArrowheads="1"/>
          </p:cNvSpPr>
          <p:nvPr/>
        </p:nvSpPr>
        <p:spPr bwMode="auto">
          <a:xfrm>
            <a:off x="2967038" y="712788"/>
            <a:ext cx="88741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/>
              <a:t>АаВв</a:t>
            </a:r>
          </a:p>
          <a:p>
            <a:r>
              <a:rPr lang="ru-RU" sz="2400"/>
              <a:t>С.н.</a:t>
            </a:r>
          </a:p>
        </p:txBody>
      </p:sp>
      <p:sp>
        <p:nvSpPr>
          <p:cNvPr id="3098" name="Text Box 33"/>
          <p:cNvSpPr txBox="1">
            <a:spLocks noChangeArrowheads="1"/>
          </p:cNvSpPr>
          <p:nvPr/>
        </p:nvSpPr>
        <p:spPr bwMode="auto">
          <a:xfrm>
            <a:off x="4048125" y="714375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Х</a:t>
            </a:r>
          </a:p>
        </p:txBody>
      </p:sp>
      <p:grpSp>
        <p:nvGrpSpPr>
          <p:cNvPr id="4" name="Group 34"/>
          <p:cNvGrpSpPr>
            <a:grpSpLocks/>
          </p:cNvGrpSpPr>
          <p:nvPr/>
        </p:nvGrpSpPr>
        <p:grpSpPr bwMode="auto">
          <a:xfrm>
            <a:off x="4500563" y="692150"/>
            <a:ext cx="574675" cy="431800"/>
            <a:chOff x="3334" y="3566"/>
            <a:chExt cx="362" cy="272"/>
          </a:xfrm>
        </p:grpSpPr>
        <p:sp>
          <p:nvSpPr>
            <p:cNvPr id="3129" name="Oval 35"/>
            <p:cNvSpPr>
              <a:spLocks noChangeArrowheads="1"/>
            </p:cNvSpPr>
            <p:nvPr/>
          </p:nvSpPr>
          <p:spPr bwMode="auto">
            <a:xfrm>
              <a:off x="3334" y="3612"/>
              <a:ext cx="226" cy="22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30" name="Line 36"/>
            <p:cNvSpPr>
              <a:spLocks noChangeShapeType="1"/>
            </p:cNvSpPr>
            <p:nvPr/>
          </p:nvSpPr>
          <p:spPr bwMode="auto">
            <a:xfrm flipV="1">
              <a:off x="3560" y="3566"/>
              <a:ext cx="136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endParaRPr lang="ru-RU"/>
            </a:p>
          </p:txBody>
        </p:sp>
      </p:grpSp>
      <p:sp>
        <p:nvSpPr>
          <p:cNvPr id="3100" name="Text Box 37"/>
          <p:cNvSpPr txBox="1">
            <a:spLocks noChangeArrowheads="1"/>
          </p:cNvSpPr>
          <p:nvPr/>
        </p:nvSpPr>
        <p:spPr bwMode="auto">
          <a:xfrm>
            <a:off x="5200650" y="641350"/>
            <a:ext cx="7429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/>
              <a:t>аавв</a:t>
            </a:r>
          </a:p>
          <a:p>
            <a:r>
              <a:rPr lang="ru-RU" sz="2400"/>
              <a:t>Ч.к.</a:t>
            </a:r>
          </a:p>
        </p:txBody>
      </p:sp>
      <p:grpSp>
        <p:nvGrpSpPr>
          <p:cNvPr id="5" name="Group 45"/>
          <p:cNvGrpSpPr>
            <a:grpSpLocks/>
          </p:cNvGrpSpPr>
          <p:nvPr/>
        </p:nvGrpSpPr>
        <p:grpSpPr bwMode="auto">
          <a:xfrm>
            <a:off x="2555875" y="1052513"/>
            <a:ext cx="576263" cy="792162"/>
            <a:chOff x="1610" y="663"/>
            <a:chExt cx="363" cy="499"/>
          </a:xfrm>
        </p:grpSpPr>
        <p:sp>
          <p:nvSpPr>
            <p:cNvPr id="3127" name="Oval 42"/>
            <p:cNvSpPr>
              <a:spLocks noChangeArrowheads="1"/>
            </p:cNvSpPr>
            <p:nvPr/>
          </p:nvSpPr>
          <p:spPr bwMode="auto">
            <a:xfrm>
              <a:off x="1610" y="903"/>
              <a:ext cx="304" cy="25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/>
                <a:t>АВ</a:t>
              </a:r>
            </a:p>
          </p:txBody>
        </p:sp>
        <p:sp>
          <p:nvSpPr>
            <p:cNvPr id="3128" name="Line 44"/>
            <p:cNvSpPr>
              <a:spLocks noChangeShapeType="1"/>
            </p:cNvSpPr>
            <p:nvPr/>
          </p:nvSpPr>
          <p:spPr bwMode="auto">
            <a:xfrm flipH="1">
              <a:off x="1791" y="663"/>
              <a:ext cx="182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6" name="Group 48"/>
          <p:cNvGrpSpPr>
            <a:grpSpLocks/>
          </p:cNvGrpSpPr>
          <p:nvPr/>
        </p:nvGrpSpPr>
        <p:grpSpPr bwMode="auto">
          <a:xfrm>
            <a:off x="3348038" y="1125538"/>
            <a:ext cx="554037" cy="914400"/>
            <a:chOff x="2109" y="709"/>
            <a:chExt cx="349" cy="576"/>
          </a:xfrm>
        </p:grpSpPr>
        <p:sp>
          <p:nvSpPr>
            <p:cNvPr id="3125" name="Oval 41"/>
            <p:cNvSpPr>
              <a:spLocks noChangeArrowheads="1"/>
            </p:cNvSpPr>
            <p:nvPr/>
          </p:nvSpPr>
          <p:spPr bwMode="auto">
            <a:xfrm>
              <a:off x="2109" y="935"/>
              <a:ext cx="349" cy="35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sz="2400"/>
                <a:t>Ав</a:t>
              </a:r>
            </a:p>
          </p:txBody>
        </p:sp>
        <p:sp>
          <p:nvSpPr>
            <p:cNvPr id="3126" name="Line 47"/>
            <p:cNvSpPr>
              <a:spLocks noChangeShapeType="1"/>
            </p:cNvSpPr>
            <p:nvPr/>
          </p:nvSpPr>
          <p:spPr bwMode="auto">
            <a:xfrm>
              <a:off x="2200" y="709"/>
              <a:ext cx="90" cy="2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7" name="Group 58"/>
          <p:cNvGrpSpPr>
            <a:grpSpLocks/>
          </p:cNvGrpSpPr>
          <p:nvPr/>
        </p:nvGrpSpPr>
        <p:grpSpPr bwMode="auto">
          <a:xfrm>
            <a:off x="3708400" y="1125538"/>
            <a:ext cx="769938" cy="914400"/>
            <a:chOff x="2336" y="709"/>
            <a:chExt cx="485" cy="576"/>
          </a:xfrm>
        </p:grpSpPr>
        <p:sp>
          <p:nvSpPr>
            <p:cNvPr id="3123" name="Oval 40"/>
            <p:cNvSpPr>
              <a:spLocks noChangeArrowheads="1"/>
            </p:cNvSpPr>
            <p:nvPr/>
          </p:nvSpPr>
          <p:spPr bwMode="auto">
            <a:xfrm>
              <a:off x="2472" y="981"/>
              <a:ext cx="349" cy="30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sz="2400"/>
                <a:t>аВ</a:t>
              </a:r>
            </a:p>
          </p:txBody>
        </p:sp>
        <p:sp>
          <p:nvSpPr>
            <p:cNvPr id="3124" name="Line 50"/>
            <p:cNvSpPr>
              <a:spLocks noChangeShapeType="1"/>
            </p:cNvSpPr>
            <p:nvPr/>
          </p:nvSpPr>
          <p:spPr bwMode="auto">
            <a:xfrm>
              <a:off x="2336" y="709"/>
              <a:ext cx="226" cy="3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8" name="Group 54"/>
          <p:cNvGrpSpPr>
            <a:grpSpLocks/>
          </p:cNvGrpSpPr>
          <p:nvPr/>
        </p:nvGrpSpPr>
        <p:grpSpPr bwMode="auto">
          <a:xfrm>
            <a:off x="3779838" y="1052513"/>
            <a:ext cx="1274762" cy="987425"/>
            <a:chOff x="2381" y="663"/>
            <a:chExt cx="803" cy="622"/>
          </a:xfrm>
        </p:grpSpPr>
        <p:sp>
          <p:nvSpPr>
            <p:cNvPr id="3121" name="Oval 51"/>
            <p:cNvSpPr>
              <a:spLocks noChangeArrowheads="1"/>
            </p:cNvSpPr>
            <p:nvPr/>
          </p:nvSpPr>
          <p:spPr bwMode="auto">
            <a:xfrm>
              <a:off x="2835" y="981"/>
              <a:ext cx="349" cy="30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sz="2400"/>
                <a:t>ав</a:t>
              </a:r>
            </a:p>
          </p:txBody>
        </p:sp>
        <p:sp>
          <p:nvSpPr>
            <p:cNvPr id="3122" name="Line 53"/>
            <p:cNvSpPr>
              <a:spLocks noChangeShapeType="1"/>
            </p:cNvSpPr>
            <p:nvPr/>
          </p:nvSpPr>
          <p:spPr bwMode="auto">
            <a:xfrm>
              <a:off x="2381" y="663"/>
              <a:ext cx="499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" name="Group 55"/>
          <p:cNvGrpSpPr>
            <a:grpSpLocks/>
          </p:cNvGrpSpPr>
          <p:nvPr/>
        </p:nvGrpSpPr>
        <p:grpSpPr bwMode="auto">
          <a:xfrm>
            <a:off x="5724525" y="1052513"/>
            <a:ext cx="1274763" cy="987425"/>
            <a:chOff x="2381" y="663"/>
            <a:chExt cx="803" cy="622"/>
          </a:xfrm>
        </p:grpSpPr>
        <p:sp>
          <p:nvSpPr>
            <p:cNvPr id="3119" name="Oval 56"/>
            <p:cNvSpPr>
              <a:spLocks noChangeArrowheads="1"/>
            </p:cNvSpPr>
            <p:nvPr/>
          </p:nvSpPr>
          <p:spPr bwMode="auto">
            <a:xfrm>
              <a:off x="2835" y="981"/>
              <a:ext cx="349" cy="30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sz="2400"/>
                <a:t>ав</a:t>
              </a:r>
            </a:p>
          </p:txBody>
        </p:sp>
        <p:sp>
          <p:nvSpPr>
            <p:cNvPr id="3120" name="Line 57"/>
            <p:cNvSpPr>
              <a:spLocks noChangeShapeType="1"/>
            </p:cNvSpPr>
            <p:nvPr/>
          </p:nvSpPr>
          <p:spPr bwMode="auto">
            <a:xfrm>
              <a:off x="2381" y="663"/>
              <a:ext cx="499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9755" name="Line 59"/>
          <p:cNvSpPr>
            <a:spLocks noChangeShapeType="1"/>
          </p:cNvSpPr>
          <p:nvPr/>
        </p:nvSpPr>
        <p:spPr bwMode="auto">
          <a:xfrm>
            <a:off x="755650" y="2997200"/>
            <a:ext cx="1439863" cy="86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10" name="Group 60"/>
          <p:cNvGrpSpPr>
            <a:grpSpLocks/>
          </p:cNvGrpSpPr>
          <p:nvPr/>
        </p:nvGrpSpPr>
        <p:grpSpPr bwMode="auto">
          <a:xfrm>
            <a:off x="1763713" y="3068638"/>
            <a:ext cx="288925" cy="504825"/>
            <a:chOff x="2699" y="3203"/>
            <a:chExt cx="272" cy="409"/>
          </a:xfrm>
        </p:grpSpPr>
        <p:grpSp>
          <p:nvGrpSpPr>
            <p:cNvPr id="11" name="Group 61"/>
            <p:cNvGrpSpPr>
              <a:grpSpLocks/>
            </p:cNvGrpSpPr>
            <p:nvPr/>
          </p:nvGrpSpPr>
          <p:grpSpPr bwMode="auto">
            <a:xfrm>
              <a:off x="2699" y="3203"/>
              <a:ext cx="272" cy="409"/>
              <a:chOff x="2699" y="3203"/>
              <a:chExt cx="272" cy="409"/>
            </a:xfrm>
          </p:grpSpPr>
          <p:sp>
            <p:nvSpPr>
              <p:cNvPr id="3117" name="Oval 62"/>
              <p:cNvSpPr>
                <a:spLocks noChangeArrowheads="1"/>
              </p:cNvSpPr>
              <p:nvPr/>
            </p:nvSpPr>
            <p:spPr bwMode="auto">
              <a:xfrm>
                <a:off x="2699" y="3203"/>
                <a:ext cx="272" cy="227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18" name="Line 63"/>
              <p:cNvSpPr>
                <a:spLocks noChangeShapeType="1"/>
              </p:cNvSpPr>
              <p:nvPr/>
            </p:nvSpPr>
            <p:spPr bwMode="auto">
              <a:xfrm>
                <a:off x="2835" y="3430"/>
                <a:ext cx="0" cy="1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ru-RU"/>
              </a:p>
            </p:txBody>
          </p:sp>
        </p:grpSp>
        <p:sp>
          <p:nvSpPr>
            <p:cNvPr id="3116" name="Line 64"/>
            <p:cNvSpPr>
              <a:spLocks noChangeShapeType="1"/>
            </p:cNvSpPr>
            <p:nvPr/>
          </p:nvSpPr>
          <p:spPr bwMode="auto">
            <a:xfrm>
              <a:off x="2744" y="3521"/>
              <a:ext cx="18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ru-RU"/>
            </a:p>
          </p:txBody>
        </p:sp>
      </p:grpSp>
      <p:grpSp>
        <p:nvGrpSpPr>
          <p:cNvPr id="12" name="Group 65"/>
          <p:cNvGrpSpPr>
            <a:grpSpLocks/>
          </p:cNvGrpSpPr>
          <p:nvPr/>
        </p:nvGrpSpPr>
        <p:grpSpPr bwMode="auto">
          <a:xfrm>
            <a:off x="900113" y="3429000"/>
            <a:ext cx="574675" cy="431800"/>
            <a:chOff x="3334" y="3566"/>
            <a:chExt cx="362" cy="272"/>
          </a:xfrm>
        </p:grpSpPr>
        <p:sp>
          <p:nvSpPr>
            <p:cNvPr id="3113" name="Oval 66"/>
            <p:cNvSpPr>
              <a:spLocks noChangeArrowheads="1"/>
            </p:cNvSpPr>
            <p:nvPr/>
          </p:nvSpPr>
          <p:spPr bwMode="auto">
            <a:xfrm>
              <a:off x="3334" y="3612"/>
              <a:ext cx="226" cy="22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14" name="Line 67"/>
            <p:cNvSpPr>
              <a:spLocks noChangeShapeType="1"/>
            </p:cNvSpPr>
            <p:nvPr/>
          </p:nvSpPr>
          <p:spPr bwMode="auto">
            <a:xfrm flipV="1">
              <a:off x="3560" y="3566"/>
              <a:ext cx="136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endParaRPr lang="ru-RU"/>
            </a:p>
          </p:txBody>
        </p:sp>
      </p:grpSp>
      <p:sp>
        <p:nvSpPr>
          <p:cNvPr id="29764" name="Text Box 68"/>
          <p:cNvSpPr txBox="1">
            <a:spLocks noChangeArrowheads="1"/>
          </p:cNvSpPr>
          <p:nvPr/>
        </p:nvSpPr>
        <p:spPr bwMode="auto">
          <a:xfrm>
            <a:off x="2824163" y="29464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29768" name="Text Box 72"/>
          <p:cNvSpPr txBox="1">
            <a:spLocks noChangeArrowheads="1"/>
          </p:cNvSpPr>
          <p:nvPr/>
        </p:nvSpPr>
        <p:spPr bwMode="auto">
          <a:xfrm>
            <a:off x="2319338" y="4960938"/>
            <a:ext cx="546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/>
              <a:t>41,5%          8,5%           8,5%           41,5%</a:t>
            </a:r>
          </a:p>
        </p:txBody>
      </p:sp>
      <p:sp>
        <p:nvSpPr>
          <p:cNvPr id="29769" name="AutoShape 73"/>
          <p:cNvSpPr>
            <a:spLocks/>
          </p:cNvSpPr>
          <p:nvPr/>
        </p:nvSpPr>
        <p:spPr bwMode="auto">
          <a:xfrm rot="-5400000">
            <a:off x="4691062" y="4195763"/>
            <a:ext cx="576263" cy="2643188"/>
          </a:xfrm>
          <a:prstGeom prst="leftBrace">
            <a:avLst>
              <a:gd name="adj1" fmla="val 3822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9770" name="Text Box 74"/>
          <p:cNvSpPr txBox="1">
            <a:spLocks noChangeArrowheads="1"/>
          </p:cNvSpPr>
          <p:nvPr/>
        </p:nvSpPr>
        <p:spPr bwMode="auto">
          <a:xfrm>
            <a:off x="3995738" y="5681663"/>
            <a:ext cx="1997075" cy="8223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dirty="0" err="1"/>
              <a:t>Кроссоверное</a:t>
            </a:r>
            <a:endParaRPr lang="ru-RU" sz="2400" dirty="0"/>
          </a:p>
          <a:p>
            <a:pPr algn="ctr"/>
            <a:r>
              <a:rPr lang="ru-RU" sz="2400" dirty="0"/>
              <a:t>потомство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9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29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29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29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" dur="500"/>
                                        <p:tgtEl>
                                          <p:spTgt spid="29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29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55" grpId="0" animBg="1"/>
      <p:bldP spid="29764" grpId="0"/>
      <p:bldP spid="29768" grpId="0"/>
      <p:bldP spid="29769" grpId="0" animBg="1"/>
      <p:bldP spid="2977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7030A0"/>
                </a:solidFill>
                <a:latin typeface="Comic Sans MS" pitchFamily="66" charset="0"/>
              </a:rPr>
              <a:t>Закон Т.Моргана - закон сцепления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1295400"/>
            <a:ext cx="7772400" cy="1773238"/>
          </a:xfrm>
        </p:spPr>
        <p:txBody>
          <a:bodyPr/>
          <a:lstStyle/>
          <a:p>
            <a:pPr eaLnBrk="1" hangingPunct="1"/>
            <a:r>
              <a:rPr lang="ru-RU" smtClean="0"/>
              <a:t>Сцепленные гены, располагающиеся в одной хромосоме, наследуются вместе;</a:t>
            </a:r>
          </a:p>
          <a:p>
            <a:pPr eaLnBrk="1" hangingPunct="1">
              <a:buFontTx/>
              <a:buNone/>
            </a:pPr>
            <a:endParaRPr lang="ru-RU" smtClean="0"/>
          </a:p>
        </p:txBody>
      </p:sp>
      <p:sp>
        <p:nvSpPr>
          <p:cNvPr id="20484" name="Oval 4"/>
          <p:cNvSpPr>
            <a:spLocks noChangeArrowheads="1"/>
          </p:cNvSpPr>
          <p:nvPr/>
        </p:nvSpPr>
        <p:spPr bwMode="auto">
          <a:xfrm>
            <a:off x="857224" y="3141663"/>
            <a:ext cx="762026" cy="287972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dirty="0"/>
              <a:t>А</a:t>
            </a:r>
          </a:p>
          <a:p>
            <a:pPr algn="ctr"/>
            <a:r>
              <a:rPr lang="ru-RU" sz="2800" dirty="0"/>
              <a:t>В</a:t>
            </a:r>
          </a:p>
          <a:p>
            <a:pPr algn="ctr"/>
            <a:r>
              <a:rPr lang="ru-RU" sz="2800" dirty="0"/>
              <a:t>С</a:t>
            </a:r>
          </a:p>
          <a:p>
            <a:pPr algn="ctr"/>
            <a:r>
              <a:rPr lang="en-US" sz="2800" dirty="0"/>
              <a:t>D</a:t>
            </a:r>
            <a:endParaRPr lang="ru-RU" sz="2800" dirty="0"/>
          </a:p>
        </p:txBody>
      </p:sp>
      <p:sp>
        <p:nvSpPr>
          <p:cNvPr id="20485" name="Line 8"/>
          <p:cNvSpPr>
            <a:spLocks noChangeShapeType="1"/>
          </p:cNvSpPr>
          <p:nvPr/>
        </p:nvSpPr>
        <p:spPr bwMode="auto">
          <a:xfrm>
            <a:off x="1619250" y="4437063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0486" name="AutoShape 9"/>
          <p:cNvSpPr>
            <a:spLocks/>
          </p:cNvSpPr>
          <p:nvPr/>
        </p:nvSpPr>
        <p:spPr bwMode="auto">
          <a:xfrm rot="10800000">
            <a:off x="1763713" y="3860800"/>
            <a:ext cx="431800" cy="1584325"/>
          </a:xfrm>
          <a:prstGeom prst="leftBrace">
            <a:avLst>
              <a:gd name="adj1" fmla="val 30576"/>
              <a:gd name="adj2" fmla="val 53301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487" name="Text Box 10"/>
          <p:cNvSpPr txBox="1">
            <a:spLocks noChangeArrowheads="1"/>
          </p:cNvSpPr>
          <p:nvPr/>
        </p:nvSpPr>
        <p:spPr bwMode="auto">
          <a:xfrm>
            <a:off x="2463800" y="4349750"/>
            <a:ext cx="29479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/>
              <a:t>Группа сцепления</a:t>
            </a:r>
          </a:p>
        </p:txBody>
      </p:sp>
      <p:sp>
        <p:nvSpPr>
          <p:cNvPr id="20488" name="Text Box 11"/>
          <p:cNvSpPr txBox="1">
            <a:spLocks noChangeArrowheads="1"/>
          </p:cNvSpPr>
          <p:nvPr/>
        </p:nvSpPr>
        <p:spPr bwMode="auto">
          <a:xfrm>
            <a:off x="2627313" y="5199063"/>
            <a:ext cx="6040437" cy="9461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dirty="0"/>
              <a:t>Не подчиняются </a:t>
            </a:r>
            <a:r>
              <a:rPr lang="en-US" sz="2800" dirty="0"/>
              <a:t>III</a:t>
            </a:r>
            <a:r>
              <a:rPr lang="ru-RU" sz="2800" dirty="0"/>
              <a:t> закону Менделя – </a:t>
            </a:r>
          </a:p>
          <a:p>
            <a:r>
              <a:rPr lang="ru-RU" sz="2800" dirty="0"/>
              <a:t>закону независимого наследования!</a:t>
            </a:r>
          </a:p>
        </p:txBody>
      </p:sp>
      <p:sp>
        <p:nvSpPr>
          <p:cNvPr id="18444" name="AutoShape 12"/>
          <p:cNvSpPr>
            <a:spLocks noChangeArrowheads="1"/>
          </p:cNvSpPr>
          <p:nvPr/>
        </p:nvSpPr>
        <p:spPr bwMode="auto">
          <a:xfrm>
            <a:off x="5364163" y="2349500"/>
            <a:ext cx="3455987" cy="1800225"/>
          </a:xfrm>
          <a:prstGeom prst="wedgeRectCallout">
            <a:avLst>
              <a:gd name="adj1" fmla="val -137736"/>
              <a:gd name="adj2" fmla="val 67815"/>
            </a:avLst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18445" name="Text Box 13"/>
          <p:cNvSpPr txBox="1">
            <a:spLocks noChangeArrowheads="1"/>
          </p:cNvSpPr>
          <p:nvPr/>
        </p:nvSpPr>
        <p:spPr bwMode="auto">
          <a:xfrm>
            <a:off x="5364163" y="2368550"/>
            <a:ext cx="3455987" cy="18002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dirty="0"/>
              <a:t>Число групп сцепления</a:t>
            </a:r>
          </a:p>
          <a:p>
            <a:pPr algn="ctr"/>
            <a:r>
              <a:rPr lang="ru-RU" sz="2800" dirty="0"/>
              <a:t>равно гаплоидному набору хромосом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2000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4" grpId="0" animBg="1"/>
      <p:bldP spid="1844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7030A0"/>
                </a:solidFill>
                <a:latin typeface="Comic Sans MS" pitchFamily="66" charset="0"/>
              </a:rPr>
              <a:t>Нарушение групп сцепления</a:t>
            </a:r>
          </a:p>
        </p:txBody>
      </p:sp>
      <p:sp>
        <p:nvSpPr>
          <p:cNvPr id="21507" name="Rectangle 9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Чем ближе друг к другу расположены гены, тем сцепление крепче.</a:t>
            </a:r>
          </a:p>
          <a:p>
            <a:pPr eaLnBrk="1" hangingPunct="1"/>
            <a:r>
              <a:rPr lang="ru-RU" smtClean="0"/>
              <a:t>Если гены лежат в хромосоме далеко, сцепление может нарушаться в результате кроссинговера и гены могут разойтись в разные хромосомы </a:t>
            </a:r>
          </a:p>
        </p:txBody>
      </p:sp>
      <p:sp>
        <p:nvSpPr>
          <p:cNvPr id="21508" name="Oval 5"/>
          <p:cNvSpPr>
            <a:spLocks noChangeArrowheads="1"/>
          </p:cNvSpPr>
          <p:nvPr/>
        </p:nvSpPr>
        <p:spPr bwMode="auto">
          <a:xfrm>
            <a:off x="1214414" y="1773238"/>
            <a:ext cx="1196999" cy="403225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dirty="0"/>
              <a:t>А</a:t>
            </a:r>
          </a:p>
          <a:p>
            <a:pPr algn="ctr"/>
            <a:r>
              <a:rPr lang="ru-RU" sz="2800" dirty="0"/>
              <a:t>В</a:t>
            </a:r>
          </a:p>
          <a:p>
            <a:pPr algn="ctr"/>
            <a:r>
              <a:rPr lang="ru-RU" sz="2800" dirty="0"/>
              <a:t>С</a:t>
            </a:r>
          </a:p>
          <a:p>
            <a:pPr algn="ctr"/>
            <a:r>
              <a:rPr lang="en-US" sz="2800" dirty="0"/>
              <a:t>D</a:t>
            </a:r>
            <a:endParaRPr lang="ru-RU" sz="2800" dirty="0"/>
          </a:p>
        </p:txBody>
      </p:sp>
      <p:sp>
        <p:nvSpPr>
          <p:cNvPr id="21509" name="Line 6"/>
          <p:cNvSpPr>
            <a:spLocks noChangeShapeType="1"/>
          </p:cNvSpPr>
          <p:nvPr/>
        </p:nvSpPr>
        <p:spPr bwMode="auto">
          <a:xfrm>
            <a:off x="1619250" y="4437063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1510" name="Line 12"/>
          <p:cNvSpPr>
            <a:spLocks noChangeShapeType="1"/>
          </p:cNvSpPr>
          <p:nvPr/>
        </p:nvSpPr>
        <p:spPr bwMode="auto">
          <a:xfrm>
            <a:off x="2411413" y="3141663"/>
            <a:ext cx="2305050" cy="4318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1511" name="Line 13"/>
          <p:cNvSpPr>
            <a:spLocks noChangeShapeType="1"/>
          </p:cNvSpPr>
          <p:nvPr/>
        </p:nvSpPr>
        <p:spPr bwMode="auto">
          <a:xfrm flipV="1">
            <a:off x="2339975" y="3716338"/>
            <a:ext cx="2303463" cy="792162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pic>
        <p:nvPicPr>
          <p:cNvPr id="21512" name="Picture 14" descr="ANIM09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5113" y="5084763"/>
            <a:ext cx="836612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 err="1" smtClean="0">
                <a:solidFill>
                  <a:srgbClr val="7030A0"/>
                </a:solidFill>
                <a:latin typeface="Comic Sans MS" pitchFamily="66" charset="0"/>
              </a:rPr>
              <a:t>Морганида</a:t>
            </a:r>
            <a:endParaRPr lang="ru-RU" b="1" dirty="0" smtClean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19459" name="Rectangle 5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ru-RU" sz="2800" dirty="0" smtClean="0"/>
              <a:t>Расстояние между генами, расположенными в одной хромосоме, определяют в процентах гамет, при образовании которых в результате кроссинговера произошла перекомбинация генов в гомологичных хромосомах.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ru-RU" sz="2800" dirty="0" smtClean="0"/>
              <a:t>Это расстояние измеряется в </a:t>
            </a:r>
            <a:r>
              <a:rPr lang="ru-RU" sz="2800" dirty="0" err="1" smtClean="0"/>
              <a:t>Морганидах</a:t>
            </a:r>
            <a:endParaRPr lang="ru-RU" sz="28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ru-RU" sz="2800" dirty="0" smtClean="0"/>
              <a:t>За 1 </a:t>
            </a:r>
            <a:r>
              <a:rPr lang="ru-RU" sz="2800" dirty="0" err="1" smtClean="0"/>
              <a:t>Морганиду</a:t>
            </a:r>
            <a:r>
              <a:rPr lang="ru-RU" sz="2800" dirty="0" smtClean="0"/>
              <a:t> принимают такое расстояние между генами, при котором образуется 1% </a:t>
            </a:r>
            <a:r>
              <a:rPr lang="ru-RU" sz="2800" dirty="0" err="1" smtClean="0"/>
              <a:t>кроссоверного</a:t>
            </a:r>
            <a:r>
              <a:rPr lang="ru-RU" sz="2800" dirty="0" smtClean="0"/>
              <a:t> потомства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7030A0"/>
                </a:solidFill>
                <a:latin typeface="Comic Sans MS" pitchFamily="66" charset="0"/>
              </a:rPr>
              <a:t>Хромосомная теория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dirty="0" smtClean="0"/>
              <a:t>Гены в хромосоме располагаются линейно;</a:t>
            </a:r>
          </a:p>
          <a:p>
            <a:pPr eaLnBrk="1" hangingPunct="1">
              <a:lnSpc>
                <a:spcPct val="90000"/>
              </a:lnSpc>
            </a:pPr>
            <a:r>
              <a:rPr lang="ru-RU" dirty="0" smtClean="0"/>
              <a:t>В хромосоме каждый ген занимает определенное место;</a:t>
            </a:r>
          </a:p>
          <a:p>
            <a:pPr eaLnBrk="1" hangingPunct="1">
              <a:lnSpc>
                <a:spcPct val="90000"/>
              </a:lnSpc>
            </a:pPr>
            <a:r>
              <a:rPr lang="ru-RU" dirty="0" smtClean="0"/>
              <a:t>Расстояние между генами в хромосоме прямо пропорционально проценту кроссинговера между ними;</a:t>
            </a:r>
          </a:p>
          <a:p>
            <a:pPr eaLnBrk="1" hangingPunct="1">
              <a:lnSpc>
                <a:spcPct val="90000"/>
              </a:lnSpc>
            </a:pPr>
            <a:r>
              <a:rPr lang="ru-RU" dirty="0" smtClean="0"/>
              <a:t>Гены одной хромосомы образуют группу сцепления, благодаря этому происходит сцепленное наследование некоторых признаков</a:t>
            </a:r>
          </a:p>
          <a:p>
            <a:pPr eaLnBrk="1" hangingPunct="1">
              <a:lnSpc>
                <a:spcPct val="90000"/>
              </a:lnSpc>
            </a:pPr>
            <a:r>
              <a:rPr lang="ru-RU" dirty="0" smtClean="0"/>
              <a:t>Каждый вид имеет определенное количество групп сцепления, соответствующее числу хромосом в гаплоидном наборе</a:t>
            </a:r>
          </a:p>
        </p:txBody>
      </p:sp>
      <p:pic>
        <p:nvPicPr>
          <p:cNvPr id="23556" name="Picture 4" descr="ANIM09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5113" y="5084763"/>
            <a:ext cx="836612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43570" y="285728"/>
            <a:ext cx="3071834" cy="2571768"/>
          </a:xfrm>
        </p:spPr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  <a:latin typeface="Comic Sans MS" pitchFamily="66" charset="0"/>
              </a:rPr>
              <a:t>Генетическая карта Х-хромосомы дрозофилы</a:t>
            </a:r>
            <a:endParaRPr lang="ru-RU" b="1" dirty="0">
              <a:solidFill>
                <a:srgbClr val="7030A0"/>
              </a:solidFill>
              <a:latin typeface="Comic Sans MS" pitchFamily="66" charset="0"/>
            </a:endParaRP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82563"/>
            <a:ext cx="5267325" cy="667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Вопросы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>
          <a:xfrm>
            <a:off x="457200" y="2060848"/>
            <a:ext cx="7467600" cy="3845024"/>
          </a:xfrm>
        </p:spPr>
        <p:txBody>
          <a:bodyPr/>
          <a:lstStyle/>
          <a:p>
            <a:pPr lvl="0"/>
            <a:r>
              <a:rPr lang="ru-RU" sz="2800" dirty="0"/>
              <a:t>Что такое сцепленное наследование?</a:t>
            </a:r>
          </a:p>
          <a:p>
            <a:pPr lvl="0"/>
            <a:r>
              <a:rPr lang="ru-RU" sz="2800" dirty="0"/>
              <a:t>Что представляют собой группы сцепления генов?</a:t>
            </a:r>
          </a:p>
          <a:p>
            <a:pPr lvl="0"/>
            <a:r>
              <a:rPr lang="ru-RU" sz="2800" dirty="0"/>
              <a:t>Что является причиной нарушения сцепления генов?</a:t>
            </a:r>
          </a:p>
          <a:p>
            <a:pPr lvl="0"/>
            <a:r>
              <a:rPr lang="ru-RU" sz="2800" dirty="0"/>
              <a:t>В каком году впервые были описаны нарушения  менделеевского закона?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36652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ru-RU" sz="4000" b="1" dirty="0" smtClean="0">
                <a:solidFill>
                  <a:srgbClr val="00B050"/>
                </a:solidFill>
                <a:latin typeface="Comic Sans MS" pitchFamily="66" charset="0"/>
              </a:rPr>
              <a:t>Домашнее задание: 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00B050"/>
                </a:solidFill>
                <a:latin typeface="Comic Sans MS" pitchFamily="66" charset="0"/>
              </a:rPr>
              <a:t> § </a:t>
            </a:r>
            <a:r>
              <a:rPr lang="ru-RU" sz="4000" dirty="0" smtClean="0">
                <a:solidFill>
                  <a:srgbClr val="00B050"/>
                </a:solidFill>
                <a:latin typeface="Comic Sans MS" pitchFamily="66" charset="0"/>
              </a:rPr>
              <a:t>3.13 (стр. 150-153), вопросы № 4-5 на стр. 153 учебника.</a:t>
            </a:r>
          </a:p>
          <a:p>
            <a:pPr lvl="0">
              <a:buNone/>
            </a:pPr>
            <a:endParaRPr lang="ru-RU" sz="4000" dirty="0" smtClean="0">
              <a:solidFill>
                <a:srgbClr val="00B050"/>
              </a:solidFill>
              <a:latin typeface="Comic Sans MS" pitchFamily="66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94</TotalTime>
  <Words>619</Words>
  <Application>Microsoft Office PowerPoint</Application>
  <PresentationFormat>Экран (4:3)</PresentationFormat>
  <Paragraphs>246</Paragraphs>
  <Slides>20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9" baseType="lpstr">
      <vt:lpstr>Arial</vt:lpstr>
      <vt:lpstr>Calibri</vt:lpstr>
      <vt:lpstr>Century Schoolbook</vt:lpstr>
      <vt:lpstr>Comic Sans MS</vt:lpstr>
      <vt:lpstr>Tahoma</vt:lpstr>
      <vt:lpstr>Wingdings</vt:lpstr>
      <vt:lpstr>Wingdings 2</vt:lpstr>
      <vt:lpstr>Эркер</vt:lpstr>
      <vt:lpstr>Формула</vt:lpstr>
      <vt:lpstr>Хромосомная теория наследственности                        10 класс</vt:lpstr>
      <vt:lpstr> Ответы к тесту (самопроверка)</vt:lpstr>
      <vt:lpstr>Опыты Т.Моргана</vt:lpstr>
      <vt:lpstr>Сцепленные гены</vt:lpstr>
      <vt:lpstr>Т.Морган (1866 – 1945). </vt:lpstr>
      <vt:lpstr>Мушка дрозофила</vt:lpstr>
      <vt:lpstr>Скрещивание чистых линий дрозофилы</vt:lpstr>
      <vt:lpstr>Скрещивание гибридов между собой</vt:lpstr>
      <vt:lpstr>Гибриды второго поколения, хромосомная запись</vt:lpstr>
      <vt:lpstr>Какие гаметы образуют самки и самцы из первого поколения? Проведем анализирующее скрещивание сначала самцов, затем самок.</vt:lpstr>
      <vt:lpstr>Презентация PowerPoint</vt:lpstr>
      <vt:lpstr>Профаза I мейоза</vt:lpstr>
      <vt:lpstr>Презентация PowerPoint</vt:lpstr>
      <vt:lpstr>Закон Т.Моргана - закон сцепления</vt:lpstr>
      <vt:lpstr>Нарушение групп сцепления</vt:lpstr>
      <vt:lpstr>Морганида</vt:lpstr>
      <vt:lpstr>Хромосомная теория</vt:lpstr>
      <vt:lpstr>Генетическая карта Х-хромосомы дрозофилы</vt:lpstr>
      <vt:lpstr>Вопросы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Взаимодействие генов 10 класс</dc:title>
  <cp:lastModifiedBy>!</cp:lastModifiedBy>
  <cp:revision>17</cp:revision>
  <dcterms:modified xsi:type="dcterms:W3CDTF">2017-02-10T05:09:33Z</dcterms:modified>
</cp:coreProperties>
</file>